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8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</p:sldIdLst>
  <p:sldSz cx="7556500" cy="10693400"/>
  <p:notesSz cx="75565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2635" y="28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45720">
              <a:lnSpc>
                <a:spcPts val="115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45720">
              <a:lnSpc>
                <a:spcPts val="115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45720">
              <a:lnSpc>
                <a:spcPts val="115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45720">
              <a:lnSpc>
                <a:spcPts val="115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1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45720">
              <a:lnSpc>
                <a:spcPts val="115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3698240" y="9614105"/>
            <a:ext cx="168147" cy="16573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45720">
              <a:lnSpc>
                <a:spcPts val="115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muzikogretmeni.net/temel-muzik-ders-notlari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7" Type="http://schemas.openxmlformats.org/officeDocument/2006/relationships/image" Target="../media/image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jpg"/><Relationship Id="rId5" Type="http://schemas.openxmlformats.org/officeDocument/2006/relationships/image" Target="../media/image26.jp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image" Target="../media/image33.jpg"/><Relationship Id="rId7" Type="http://schemas.openxmlformats.org/officeDocument/2006/relationships/image" Target="../media/image37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Relationship Id="rId9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4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6.jpg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 descr="çocukların yaptığı resimler, çizim, sanat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D7F3E118-4900-AF1C-8DCE-7C4412B076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5500"/>
            <a:ext cx="7556500" cy="12296689"/>
          </a:xfrm>
          <a:prstGeom prst="rect">
            <a:avLst/>
          </a:prstGeom>
        </p:spPr>
      </p:pic>
      <p:pic>
        <p:nvPicPr>
          <p:cNvPr id="2" name="Resim 1" descr="yazı tipi, metin, grafik, ekran görüntüsü içeren bir resim&#10;&#10;Yapay zeka tarafından oluşturulan içerik yanlış olabilir.">
            <a:hlinkClick r:id="rId3"/>
            <a:extLst>
              <a:ext uri="{FF2B5EF4-FFF2-40B4-BE49-F238E27FC236}">
                <a16:creationId xmlns:a16="http://schemas.microsoft.com/office/drawing/2014/main" id="{69024B2F-353D-3123-30BC-96E0E6E081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650" y="393700"/>
            <a:ext cx="4800600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6228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99160" y="895984"/>
            <a:ext cx="5906770" cy="57340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86768" y="1612517"/>
            <a:ext cx="5788025" cy="976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Örnek.20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1005"/>
              </a:spcBef>
            </a:pPr>
            <a:r>
              <a:rPr sz="1200" dirty="0">
                <a:latin typeface="Verdana"/>
                <a:cs typeface="Verdana"/>
              </a:rPr>
              <a:t>*Bir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parça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eser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bittiğinde,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biri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ince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biri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kalın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çizgiden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oluşan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bir </a:t>
            </a:r>
            <a:r>
              <a:rPr sz="1200" dirty="0">
                <a:latin typeface="Verdana"/>
                <a:cs typeface="Verdana"/>
              </a:rPr>
              <a:t>sembolle,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parçanın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bittiği</a:t>
            </a:r>
            <a:r>
              <a:rPr sz="1200" spc="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belirtilir.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çizgiye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 “bitiş”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 da “final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çizgisi” </a:t>
            </a:r>
            <a:r>
              <a:rPr sz="1200" dirty="0">
                <a:latin typeface="Verdana"/>
                <a:cs typeface="Verdana"/>
              </a:rPr>
              <a:t>denir.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21)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55264" y="2727959"/>
            <a:ext cx="2048509" cy="6096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86768" y="3484246"/>
            <a:ext cx="5788025" cy="22542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Örnek.21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500"/>
              </a:lnSpc>
              <a:spcBef>
                <a:spcPts val="1010"/>
              </a:spcBef>
            </a:pPr>
            <a:r>
              <a:rPr sz="1200" dirty="0">
                <a:latin typeface="Verdana"/>
                <a:cs typeface="Verdana"/>
              </a:rPr>
              <a:t>*Eğer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çift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çizgi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şekildeyse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22)</a:t>
            </a:r>
            <a:r>
              <a:rPr sz="1200" spc="7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bu,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başa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dönülmesi </a:t>
            </a:r>
            <a:r>
              <a:rPr sz="1200" spc="-10" dirty="0">
                <a:latin typeface="Verdana"/>
                <a:cs typeface="Verdana"/>
              </a:rPr>
              <a:t>gerektiği </a:t>
            </a:r>
            <a:r>
              <a:rPr sz="1200" dirty="0">
                <a:latin typeface="Verdana"/>
                <a:cs typeface="Verdana"/>
              </a:rPr>
              <a:t>anlamına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gelir.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durumda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parça,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en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başa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dönerek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kez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çalınmış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olur. </a:t>
            </a:r>
            <a:r>
              <a:rPr sz="1200" dirty="0">
                <a:latin typeface="Verdana"/>
                <a:cs typeface="Verdana"/>
              </a:rPr>
              <a:t>“Reprise”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adı</a:t>
            </a:r>
            <a:r>
              <a:rPr sz="1200" spc="3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verilen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sembolü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eğer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daha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önceden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ters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yönlü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olarak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gördüysek,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en</a:t>
            </a:r>
            <a:r>
              <a:rPr sz="1200" spc="1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başa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dönmek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yerine,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gördüğümüz</a:t>
            </a:r>
            <a:r>
              <a:rPr sz="1200" spc="11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ilk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yere</a:t>
            </a:r>
            <a:r>
              <a:rPr sz="1200" spc="1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döneriz.</a:t>
            </a:r>
            <a:r>
              <a:rPr sz="1200" spc="204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(Bkz.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23)</a:t>
            </a:r>
            <a:r>
              <a:rPr sz="1200" spc="1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Bazı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durumlarda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parçanın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ilk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tekrarıyla,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ikinci</a:t>
            </a:r>
            <a:r>
              <a:rPr sz="1200" spc="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tekrarının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bitişinin </a:t>
            </a:r>
            <a:r>
              <a:rPr sz="1200" dirty="0">
                <a:latin typeface="Verdana"/>
                <a:cs typeface="Verdana"/>
              </a:rPr>
              <a:t>farklı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olması</a:t>
            </a:r>
            <a:r>
              <a:rPr sz="1200" spc="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istenir.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durumlarda,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“dolap”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denilen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sembolle,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parçanın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1.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7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2.</a:t>
            </a:r>
            <a:r>
              <a:rPr sz="1200" spc="7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Bitişinde</a:t>
            </a:r>
            <a:r>
              <a:rPr sz="1200" spc="6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çalınacak</a:t>
            </a:r>
            <a:r>
              <a:rPr sz="1200" spc="8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kısımlar</a:t>
            </a:r>
            <a:r>
              <a:rPr sz="1200" spc="7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belirlenir.</a:t>
            </a:r>
            <a:r>
              <a:rPr sz="1200" spc="7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Tekrar</a:t>
            </a:r>
            <a:r>
              <a:rPr sz="1200" spc="5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işaretinden</a:t>
            </a:r>
            <a:r>
              <a:rPr sz="1200" spc="80" dirty="0">
                <a:latin typeface="Verdana"/>
                <a:cs typeface="Verdana"/>
              </a:rPr>
              <a:t>  </a:t>
            </a:r>
            <a:r>
              <a:rPr sz="1200" spc="-20" dirty="0">
                <a:latin typeface="Verdana"/>
                <a:cs typeface="Verdana"/>
              </a:rPr>
              <a:t>başa </a:t>
            </a:r>
            <a:r>
              <a:rPr sz="1200" dirty="0">
                <a:latin typeface="Verdana"/>
                <a:cs typeface="Verdana"/>
              </a:rPr>
              <a:t>döndükten</a:t>
            </a:r>
            <a:r>
              <a:rPr sz="1200" spc="25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sonra,</a:t>
            </a:r>
            <a:r>
              <a:rPr sz="1200" spc="2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2.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çalışta,</a:t>
            </a:r>
            <a:r>
              <a:rPr sz="1200" spc="2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1.</a:t>
            </a:r>
            <a:r>
              <a:rPr sz="1200" spc="2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dolap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es</a:t>
            </a:r>
            <a:r>
              <a:rPr sz="1200" spc="2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geçilir</a:t>
            </a:r>
            <a:r>
              <a:rPr sz="1200" spc="2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2.</a:t>
            </a:r>
            <a:r>
              <a:rPr sz="1200" spc="2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dolaptan</a:t>
            </a:r>
            <a:r>
              <a:rPr sz="1200" spc="26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itibaren </a:t>
            </a:r>
            <a:r>
              <a:rPr sz="1200" dirty="0">
                <a:latin typeface="Verdana"/>
                <a:cs typeface="Verdana"/>
              </a:rPr>
              <a:t>çalınarak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bitirilir.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24)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42029" y="5876289"/>
            <a:ext cx="474979" cy="542925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411728" y="6566658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Örnek.22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179320" y="6915784"/>
            <a:ext cx="3200400" cy="61912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411728" y="7682611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Örnek.23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99160" y="8028304"/>
            <a:ext cx="6318249" cy="685800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3411728" y="8862441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Örnek.24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50"/>
              </a:lnSpc>
            </a:pPr>
            <a:fld id="{81D60167-4931-47E6-BA6A-407CBD079E47}" type="slidenum">
              <a:rPr spc="-25" dirty="0"/>
              <a:t>10</a:t>
            </a:fld>
            <a:endParaRPr spc="-25" dirty="0"/>
          </a:p>
        </p:txBody>
      </p:sp>
      <p:pic>
        <p:nvPicPr>
          <p:cNvPr id="13" name="Resim 12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8549EC14-5758-5B1E-ACD4-4E757C0F15C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6761" y="886714"/>
            <a:ext cx="5789930" cy="2848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Verdana"/>
                <a:cs typeface="Verdana"/>
              </a:rPr>
              <a:t>Ritim</a:t>
            </a:r>
            <a:r>
              <a:rPr sz="1200" spc="60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Nedir?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300"/>
              </a:lnSpc>
              <a:spcBef>
                <a:spcPts val="1010"/>
              </a:spcBef>
            </a:pPr>
            <a:r>
              <a:rPr sz="1200" dirty="0">
                <a:latin typeface="Verdana"/>
                <a:cs typeface="Verdana"/>
              </a:rPr>
              <a:t>*Ritim</a:t>
            </a:r>
            <a:r>
              <a:rPr sz="1200" spc="25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aslında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sadece</a:t>
            </a:r>
            <a:r>
              <a:rPr sz="1200" spc="25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müziğe</a:t>
            </a:r>
            <a:r>
              <a:rPr sz="1200" spc="25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has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birşey</a:t>
            </a:r>
            <a:r>
              <a:rPr sz="1200" spc="2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değil,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doğada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25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evrende</a:t>
            </a:r>
            <a:r>
              <a:rPr sz="1200" spc="370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Verdana"/>
                <a:cs typeface="Verdana"/>
              </a:rPr>
              <a:t>var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olan</a:t>
            </a:r>
            <a:r>
              <a:rPr sz="1200" spc="4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43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olgudur.</a:t>
            </a:r>
            <a:r>
              <a:rPr sz="1200" spc="43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Daha</a:t>
            </a:r>
            <a:r>
              <a:rPr sz="1200" spc="4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önce</a:t>
            </a:r>
            <a:r>
              <a:rPr sz="1200" spc="4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4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sözünü</a:t>
            </a:r>
            <a:r>
              <a:rPr sz="1200" spc="4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ettiğimiz</a:t>
            </a:r>
            <a:r>
              <a:rPr sz="1200" spc="4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kalp</a:t>
            </a:r>
            <a:r>
              <a:rPr sz="1200" spc="43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atışı,</a:t>
            </a:r>
            <a:r>
              <a:rPr sz="1200" spc="4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gece</a:t>
            </a:r>
            <a:r>
              <a:rPr sz="1200" spc="420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ve </a:t>
            </a:r>
            <a:r>
              <a:rPr sz="1200" dirty="0">
                <a:latin typeface="Verdana"/>
                <a:cs typeface="Verdana"/>
              </a:rPr>
              <a:t>gündüzün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hiç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durmadan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birbirini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izlemesi,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nefes</a:t>
            </a:r>
            <a:r>
              <a:rPr sz="1200" spc="11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alış-verişi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buna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örnektir. </a:t>
            </a:r>
            <a:r>
              <a:rPr sz="1200" dirty="0">
                <a:latin typeface="Verdana"/>
                <a:cs typeface="Verdana"/>
              </a:rPr>
              <a:t>Müzikte</a:t>
            </a:r>
            <a:r>
              <a:rPr sz="1200" spc="1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ise,</a:t>
            </a:r>
            <a:r>
              <a:rPr sz="1200" spc="2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vuruşlar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1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araya</a:t>
            </a:r>
            <a:r>
              <a:rPr sz="1200" spc="2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geldiğinde</a:t>
            </a:r>
            <a:r>
              <a:rPr sz="1200" spc="2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gruplanır,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vurgu</a:t>
            </a:r>
            <a:r>
              <a:rPr sz="1200" spc="20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aldığı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vuruşa </a:t>
            </a:r>
            <a:r>
              <a:rPr sz="1200" dirty="0">
                <a:latin typeface="Verdana"/>
                <a:cs typeface="Verdana"/>
              </a:rPr>
              <a:t>göre,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ikili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üçlü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gruplar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oluşturur.</a:t>
            </a:r>
            <a:endParaRPr sz="1200">
              <a:latin typeface="Verdana"/>
              <a:cs typeface="Verdana"/>
            </a:endParaRPr>
          </a:p>
          <a:p>
            <a:pPr marL="12700" marR="2555240" algn="just">
              <a:lnSpc>
                <a:spcPct val="185100"/>
              </a:lnSpc>
              <a:spcBef>
                <a:spcPts val="25"/>
              </a:spcBef>
            </a:pPr>
            <a:r>
              <a:rPr sz="1200" b="1" dirty="0">
                <a:latin typeface="Verdana"/>
                <a:cs typeface="Verdana"/>
              </a:rPr>
              <a:t>Ölçülerin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Zamana</a:t>
            </a:r>
            <a:r>
              <a:rPr sz="1200" b="1" spc="-6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Göre</a:t>
            </a:r>
            <a:r>
              <a:rPr sz="1200" b="1" spc="-50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Düzenlenmesi </a:t>
            </a:r>
            <a:r>
              <a:rPr sz="1200" b="1" dirty="0">
                <a:latin typeface="Verdana"/>
                <a:cs typeface="Verdana"/>
              </a:rPr>
              <a:t>İki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Zamanlı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Ölçüler</a:t>
            </a:r>
            <a:endParaRPr sz="1200">
              <a:latin typeface="Verdana"/>
              <a:cs typeface="Verdana"/>
            </a:endParaRPr>
          </a:p>
          <a:p>
            <a:pPr marL="12700" marR="11430" algn="just">
              <a:lnSpc>
                <a:spcPct val="116700"/>
              </a:lnSpc>
              <a:spcBef>
                <a:spcPts val="1005"/>
              </a:spcBef>
            </a:pPr>
            <a:r>
              <a:rPr sz="1200" b="1" dirty="0">
                <a:latin typeface="Verdana"/>
                <a:cs typeface="Verdana"/>
              </a:rPr>
              <a:t>*</a:t>
            </a:r>
            <a:r>
              <a:rPr sz="1200" dirty="0">
                <a:latin typeface="Verdana"/>
                <a:cs typeface="Verdana"/>
              </a:rPr>
              <a:t>Biri</a:t>
            </a:r>
            <a:r>
              <a:rPr sz="1200" spc="1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güçlü,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öteki</a:t>
            </a:r>
            <a:r>
              <a:rPr sz="1200" spc="1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zayıf,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vuruştan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oluşur.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En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çok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kullanılan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15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zamanlı </a:t>
            </a:r>
            <a:r>
              <a:rPr sz="1200" dirty="0">
                <a:latin typeface="Verdana"/>
                <a:cs typeface="Verdana"/>
              </a:rPr>
              <a:t>ölçü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“iki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dörtlük”tür.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sayısı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üstte,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süre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birimi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olan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“dörtlük”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ise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alta </a:t>
            </a:r>
            <a:r>
              <a:rPr sz="1200" dirty="0">
                <a:latin typeface="Verdana"/>
                <a:cs typeface="Verdana"/>
              </a:rPr>
              <a:t>yazılarak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gösterilir.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25)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91840" y="3874134"/>
            <a:ext cx="972185" cy="50609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86766" y="4527038"/>
            <a:ext cx="5781675" cy="11874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715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Örnek.25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985"/>
              </a:spcBef>
            </a:pPr>
            <a:r>
              <a:rPr sz="1200" dirty="0">
                <a:latin typeface="Verdana"/>
                <a:cs typeface="Verdana"/>
              </a:rPr>
              <a:t>*Burada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karıştırılmaması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gereken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şudur.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bize,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her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ölçünün</a:t>
            </a:r>
            <a:r>
              <a:rPr sz="1200" spc="1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içinde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“iki </a:t>
            </a:r>
            <a:r>
              <a:rPr sz="1200" dirty="0">
                <a:latin typeface="Verdana"/>
                <a:cs typeface="Verdana"/>
              </a:rPr>
              <a:t>tane</a:t>
            </a:r>
            <a:r>
              <a:rPr sz="1200" spc="3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dörtlük</a:t>
            </a:r>
            <a:r>
              <a:rPr sz="1200" spc="3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değerinde”</a:t>
            </a:r>
            <a:r>
              <a:rPr sz="1200" spc="3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3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olacağını</a:t>
            </a:r>
            <a:r>
              <a:rPr sz="1200" spc="3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belirtir.</a:t>
            </a:r>
            <a:r>
              <a:rPr sz="1200" spc="3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“İki</a:t>
            </a:r>
            <a:r>
              <a:rPr sz="1200" spc="3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tane</a:t>
            </a:r>
            <a:r>
              <a:rPr sz="1200" spc="3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dörtlük</a:t>
            </a:r>
            <a:r>
              <a:rPr sz="1200" spc="33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nota” </a:t>
            </a:r>
            <a:r>
              <a:rPr sz="1200" dirty="0">
                <a:latin typeface="Verdana"/>
                <a:cs typeface="Verdana"/>
              </a:rPr>
              <a:t>kullanılması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şart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değildir.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Toplamı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olacak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şekilde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notalar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gruplanır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yazılır.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26)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29585" y="5852159"/>
            <a:ext cx="1496695" cy="44831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886768" y="6447790"/>
            <a:ext cx="5779770" cy="760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62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Örnek.26</a:t>
            </a:r>
            <a:endParaRPr sz="1200">
              <a:latin typeface="Verdana"/>
              <a:cs typeface="Verdana"/>
            </a:endParaRPr>
          </a:p>
          <a:p>
            <a:pPr marL="12700" marR="5080">
              <a:lnSpc>
                <a:spcPct val="114999"/>
              </a:lnSpc>
              <a:spcBef>
                <a:spcPts val="1030"/>
              </a:spcBef>
            </a:pPr>
            <a:r>
              <a:rPr sz="1200" dirty="0">
                <a:latin typeface="Verdana"/>
                <a:cs typeface="Verdana"/>
              </a:rPr>
              <a:t>*İki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zamanlı</a:t>
            </a:r>
            <a:r>
              <a:rPr sz="1200" spc="1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ölçülerde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en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çok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kullanılan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dörtlük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olmasına</a:t>
            </a:r>
            <a:r>
              <a:rPr sz="1200" spc="11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rağmen,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“iki </a:t>
            </a:r>
            <a:r>
              <a:rPr sz="1200" dirty="0">
                <a:latin typeface="Verdana"/>
                <a:cs typeface="Verdana"/>
              </a:rPr>
              <a:t>ikilik”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“iki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sekizlik”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sık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sık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görülür.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2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25" dirty="0">
                <a:latin typeface="Verdana"/>
                <a:cs typeface="Verdana"/>
              </a:rPr>
              <a:t> 27)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67709" y="7352029"/>
            <a:ext cx="1021080" cy="40830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73425" y="7912734"/>
            <a:ext cx="1009014" cy="457200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411728" y="8518016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Örnek.27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50"/>
              </a:lnSpc>
            </a:pPr>
            <a:fld id="{81D60167-4931-47E6-BA6A-407CBD079E47}" type="slidenum">
              <a:rPr spc="-25" dirty="0"/>
              <a:t>11</a:t>
            </a:fld>
            <a:endParaRPr spc="-25" dirty="0"/>
          </a:p>
        </p:txBody>
      </p:sp>
      <p:pic>
        <p:nvPicPr>
          <p:cNvPr id="11" name="Resim 10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17312CBA-A914-6D6B-DB28-3822DD67D5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6756" y="886714"/>
            <a:ext cx="5791835" cy="11874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Verdana"/>
                <a:cs typeface="Verdana"/>
              </a:rPr>
              <a:t>Üç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Zamanlı</a:t>
            </a:r>
            <a:r>
              <a:rPr sz="1200" b="1" spc="-25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Ölçüler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199"/>
              </a:lnSpc>
              <a:spcBef>
                <a:spcPts val="1015"/>
              </a:spcBef>
            </a:pPr>
            <a:r>
              <a:rPr sz="1200" dirty="0">
                <a:latin typeface="Verdana"/>
                <a:cs typeface="Verdana"/>
              </a:rPr>
              <a:t>*Müzik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içerisinde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güçlü,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zayıf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duyuluyorsa,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üç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zamanlılık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var </a:t>
            </a:r>
            <a:r>
              <a:rPr sz="1200" dirty="0">
                <a:latin typeface="Verdana"/>
                <a:cs typeface="Verdana"/>
              </a:rPr>
              <a:t>demektir.</a:t>
            </a:r>
            <a:r>
              <a:rPr sz="1200" spc="2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Yine</a:t>
            </a:r>
            <a:r>
              <a:rPr sz="1200" spc="3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en</a:t>
            </a:r>
            <a:r>
              <a:rPr sz="1200" spc="3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çok</a:t>
            </a:r>
            <a:r>
              <a:rPr sz="1200" spc="3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kullanılan</a:t>
            </a:r>
            <a:r>
              <a:rPr sz="1200" spc="3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üç</a:t>
            </a:r>
            <a:r>
              <a:rPr sz="1200" spc="2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zamanlı</a:t>
            </a:r>
            <a:r>
              <a:rPr sz="1200" spc="3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ölçü</a:t>
            </a:r>
            <a:r>
              <a:rPr sz="1200" spc="3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şekli</a:t>
            </a:r>
            <a:r>
              <a:rPr sz="1200" spc="3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“üç</a:t>
            </a:r>
            <a:r>
              <a:rPr sz="1200" spc="32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dörtlük”tür. </a:t>
            </a:r>
            <a:r>
              <a:rPr sz="1200" dirty="0">
                <a:latin typeface="Verdana"/>
                <a:cs typeface="Verdana"/>
              </a:rPr>
              <a:t>Ancak,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üç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birlik,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üç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ikilik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üç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sekizlik</a:t>
            </a:r>
            <a:r>
              <a:rPr sz="1200" spc="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kullanılır</a:t>
            </a:r>
            <a:r>
              <a:rPr sz="1200" b="1" dirty="0">
                <a:latin typeface="Verdana"/>
                <a:cs typeface="Verdana"/>
              </a:rPr>
              <a:t>.</a:t>
            </a:r>
            <a:r>
              <a:rPr sz="1200" b="1" spc="1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1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1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28)</a:t>
            </a:r>
            <a:r>
              <a:rPr sz="1200" spc="145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Verdana"/>
                <a:cs typeface="Verdana"/>
              </a:rPr>
              <a:t>Üç </a:t>
            </a:r>
            <a:r>
              <a:rPr sz="1200" dirty="0">
                <a:latin typeface="Verdana"/>
                <a:cs typeface="Verdana"/>
              </a:rPr>
              <a:t>zamanlı ölçülere,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valslerde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sık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rastlanır.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00070" y="2216149"/>
            <a:ext cx="1617979" cy="43878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61029" y="2810509"/>
            <a:ext cx="1236980" cy="48450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46120" y="3450589"/>
            <a:ext cx="1066800" cy="45720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21989" y="4062729"/>
            <a:ext cx="1115059" cy="475614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886764" y="4682492"/>
            <a:ext cx="5779135" cy="13150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255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Örnek.28</a:t>
            </a:r>
            <a:endParaRPr sz="12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250"/>
              </a:spcBef>
            </a:pPr>
            <a:r>
              <a:rPr sz="1200" b="1" dirty="0">
                <a:latin typeface="Verdana"/>
                <a:cs typeface="Verdana"/>
              </a:rPr>
              <a:t>Dört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Zamanlı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Ölçüler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5799"/>
              </a:lnSpc>
              <a:spcBef>
                <a:spcPts val="1019"/>
              </a:spcBef>
            </a:pPr>
            <a:r>
              <a:rPr sz="1200" dirty="0">
                <a:latin typeface="Verdana"/>
                <a:cs typeface="Verdana"/>
              </a:rPr>
              <a:t>*Dört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zamanlılıkta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vurgulu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grup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vardır,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ama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birinci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vuruştaki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vurgu </a:t>
            </a:r>
            <a:r>
              <a:rPr sz="1200" dirty="0">
                <a:latin typeface="Verdana"/>
                <a:cs typeface="Verdana"/>
              </a:rPr>
              <a:t>daha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güçlüdür.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“Dört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dörtlüğe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çok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sık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rastlanır.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Dört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ikilik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dört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sekizlik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kullanılan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dört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zamanlı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ölçülere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örnektir.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29)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005454" y="6141719"/>
            <a:ext cx="1548130" cy="48450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853054" y="6778625"/>
            <a:ext cx="1908174" cy="43878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914014" y="7372984"/>
            <a:ext cx="1727834" cy="475615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886764" y="7996556"/>
            <a:ext cx="5791200" cy="11874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Örnek.29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985"/>
              </a:spcBef>
            </a:pPr>
            <a:r>
              <a:rPr sz="1200" dirty="0">
                <a:latin typeface="Verdana"/>
                <a:cs typeface="Verdana"/>
              </a:rPr>
              <a:t>*Bazen</a:t>
            </a:r>
            <a:r>
              <a:rPr sz="1200" spc="4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ölçü</a:t>
            </a:r>
            <a:r>
              <a:rPr sz="1200" spc="4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zamanının</a:t>
            </a:r>
            <a:r>
              <a:rPr sz="1200" spc="45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olması</a:t>
            </a:r>
            <a:r>
              <a:rPr sz="1200" spc="4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gereken</a:t>
            </a:r>
            <a:r>
              <a:rPr sz="1200" spc="4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yerde</a:t>
            </a:r>
            <a:r>
              <a:rPr sz="1200" spc="4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“C”</a:t>
            </a:r>
            <a:r>
              <a:rPr sz="1200" spc="4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harfine</a:t>
            </a:r>
            <a:r>
              <a:rPr sz="1200" spc="4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benzer</a:t>
            </a:r>
            <a:r>
              <a:rPr sz="1200" spc="465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bir </a:t>
            </a:r>
            <a:r>
              <a:rPr sz="1200" dirty="0">
                <a:latin typeface="Verdana"/>
                <a:cs typeface="Verdana"/>
              </a:rPr>
              <a:t>sembol</a:t>
            </a:r>
            <a:r>
              <a:rPr sz="1200" spc="4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görürüz.</a:t>
            </a:r>
            <a:r>
              <a:rPr sz="1200" spc="3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4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sembol</a:t>
            </a:r>
            <a:r>
              <a:rPr sz="1200" spc="4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3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“Dört</a:t>
            </a:r>
            <a:r>
              <a:rPr sz="1200" spc="3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dörtlük”</a:t>
            </a:r>
            <a:r>
              <a:rPr sz="1200" spc="3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yerine</a:t>
            </a:r>
            <a:r>
              <a:rPr sz="1200" spc="39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kullanılmaktadır.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4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4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30).</a:t>
            </a:r>
            <a:r>
              <a:rPr sz="1200" spc="1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Sürelerin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vuruşları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ise</a:t>
            </a:r>
            <a:r>
              <a:rPr sz="1200" spc="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belirli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kalıba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göre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yapılır.</a:t>
            </a:r>
            <a:r>
              <a:rPr sz="1200" b="1" spc="-10" dirty="0">
                <a:latin typeface="Verdana"/>
                <a:cs typeface="Verdana"/>
              </a:rPr>
              <a:t>(Bkz.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31)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50"/>
              </a:lnSpc>
            </a:pPr>
            <a:fld id="{81D60167-4931-47E6-BA6A-407CBD079E47}" type="slidenum">
              <a:rPr spc="-25" dirty="0"/>
              <a:t>12</a:t>
            </a:fld>
            <a:endParaRPr spc="-25" dirty="0"/>
          </a:p>
        </p:txBody>
      </p:sp>
      <p:pic>
        <p:nvPicPr>
          <p:cNvPr id="13" name="Resim 12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7928B1B6-F7FE-0BFF-94DC-EA3D77D68A7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90545" y="895984"/>
            <a:ext cx="1374775" cy="39941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411728" y="1441450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Örnek.30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69407" y="1793442"/>
            <a:ext cx="5841540" cy="309648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411728" y="5606286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Örnek.31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86768" y="6286246"/>
            <a:ext cx="5789930" cy="11874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Verdana"/>
                <a:cs typeface="Verdana"/>
              </a:rPr>
              <a:t>Tempo</a:t>
            </a:r>
            <a:r>
              <a:rPr sz="1200" spc="50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Nedir?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199"/>
              </a:lnSpc>
              <a:spcBef>
                <a:spcPts val="1015"/>
              </a:spcBef>
            </a:pPr>
            <a:r>
              <a:rPr sz="1200" dirty="0">
                <a:latin typeface="Verdana"/>
                <a:cs typeface="Verdana"/>
              </a:rPr>
              <a:t>*Tempo,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en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basit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şekliyle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ifade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edilirse,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müzik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parçasının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“hız”ını</a:t>
            </a:r>
            <a:r>
              <a:rPr sz="1200" spc="12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belirler. </a:t>
            </a:r>
            <a:r>
              <a:rPr sz="1200" dirty="0">
                <a:latin typeface="Verdana"/>
                <a:cs typeface="Verdana"/>
              </a:rPr>
              <a:t>Müzik,</a:t>
            </a:r>
            <a:r>
              <a:rPr sz="1200" spc="4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ağır</a:t>
            </a:r>
            <a:r>
              <a:rPr sz="1200" spc="4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4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4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hızlı</a:t>
            </a:r>
            <a:r>
              <a:rPr sz="1200" spc="4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tempolu</a:t>
            </a:r>
            <a:r>
              <a:rPr sz="1200" spc="4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olabilir.</a:t>
            </a:r>
            <a:r>
              <a:rPr sz="1200" spc="45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Bunu</a:t>
            </a:r>
            <a:r>
              <a:rPr sz="1200" spc="4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belirlemek</a:t>
            </a:r>
            <a:r>
              <a:rPr sz="1200" spc="4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için,</a:t>
            </a:r>
            <a:r>
              <a:rPr sz="1200" spc="459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müzik </a:t>
            </a:r>
            <a:r>
              <a:rPr sz="1200" dirty="0">
                <a:latin typeface="Verdana"/>
                <a:cs typeface="Verdana"/>
              </a:rPr>
              <a:t>yazısının</a:t>
            </a:r>
            <a:r>
              <a:rPr sz="1200" spc="4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üst</a:t>
            </a:r>
            <a:r>
              <a:rPr sz="1200" spc="4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kısmına</a:t>
            </a:r>
            <a:r>
              <a:rPr sz="1200" spc="4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bazı</a:t>
            </a:r>
            <a:r>
              <a:rPr sz="1200" spc="4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terimler</a:t>
            </a:r>
            <a:r>
              <a:rPr sz="1200" spc="4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yazılır.</a:t>
            </a:r>
            <a:r>
              <a:rPr sz="1200" spc="46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41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409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32)</a:t>
            </a:r>
            <a:r>
              <a:rPr sz="1200" spc="120" dirty="0">
                <a:latin typeface="Times New Roman"/>
                <a:cs typeface="Times New Roman"/>
              </a:rPr>
              <a:t>  </a:t>
            </a:r>
            <a:r>
              <a:rPr sz="1200" spc="-10" dirty="0">
                <a:latin typeface="Verdana"/>
                <a:cs typeface="Verdana"/>
              </a:rPr>
              <a:t>Genellikle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İtalyanca’dan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alınan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-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terimler,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müziğin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hızını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belirler.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35810" y="7955279"/>
            <a:ext cx="3487420" cy="95123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411728" y="9054465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Örnek.32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50"/>
              </a:lnSpc>
            </a:pPr>
            <a:fld id="{81D60167-4931-47E6-BA6A-407CBD079E47}" type="slidenum">
              <a:rPr spc="-25" dirty="0"/>
              <a:t>13</a:t>
            </a:fld>
            <a:endParaRPr spc="-25" dirty="0"/>
          </a:p>
        </p:txBody>
      </p:sp>
      <p:pic>
        <p:nvPicPr>
          <p:cNvPr id="10" name="Resim 9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64E5A7F0-C755-2E96-8F5C-B55A1BCC83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6762" y="1566798"/>
            <a:ext cx="35934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*Bu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terimlerden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en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çok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kullanılanlar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şunlardır: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6762" y="1908175"/>
            <a:ext cx="481965" cy="546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10" dirty="0">
                <a:latin typeface="Verdana"/>
                <a:cs typeface="Verdana"/>
              </a:rPr>
              <a:t>Grave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20"/>
              </a:spcBef>
            </a:pPr>
            <a:r>
              <a:rPr sz="1200" i="1" spc="-10" dirty="0">
                <a:latin typeface="Verdana"/>
                <a:cs typeface="Verdana"/>
              </a:rPr>
              <a:t>Largo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86254" y="1908175"/>
            <a:ext cx="675640" cy="546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Çok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Ağır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20"/>
              </a:spcBef>
            </a:pPr>
            <a:r>
              <a:rPr sz="1200" spc="-10" dirty="0">
                <a:latin typeface="Verdana"/>
                <a:cs typeface="Verdana"/>
              </a:rPr>
              <a:t>Geniş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6763" y="2587878"/>
            <a:ext cx="769620" cy="15684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10" dirty="0">
                <a:latin typeface="Verdana"/>
                <a:cs typeface="Verdana"/>
              </a:rPr>
              <a:t>Adagio</a:t>
            </a:r>
            <a:endParaRPr sz="1200">
              <a:latin typeface="Verdana"/>
              <a:cs typeface="Verdana"/>
            </a:endParaRPr>
          </a:p>
          <a:p>
            <a:pPr marL="12700" marR="5080">
              <a:lnSpc>
                <a:spcPts val="2690"/>
              </a:lnSpc>
              <a:spcBef>
                <a:spcPts val="275"/>
              </a:spcBef>
            </a:pPr>
            <a:r>
              <a:rPr sz="1200" i="1" spc="-10" dirty="0">
                <a:latin typeface="Verdana"/>
                <a:cs typeface="Verdana"/>
              </a:rPr>
              <a:t>Andante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i="1" spc="-10" dirty="0">
                <a:latin typeface="Verdana"/>
                <a:cs typeface="Verdana"/>
              </a:rPr>
              <a:t>Moderato</a:t>
            </a:r>
            <a:endParaRPr sz="1200">
              <a:latin typeface="Verdana"/>
              <a:cs typeface="Verdana"/>
            </a:endParaRPr>
          </a:p>
          <a:p>
            <a:pPr marL="12700" marR="5080">
              <a:lnSpc>
                <a:spcPts val="2670"/>
              </a:lnSpc>
            </a:pPr>
            <a:r>
              <a:rPr sz="1200" i="1" spc="-10" dirty="0">
                <a:latin typeface="Verdana"/>
                <a:cs typeface="Verdana"/>
              </a:rPr>
              <a:t>Allegretto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i="1" spc="-10" dirty="0">
                <a:latin typeface="Verdana"/>
                <a:cs typeface="Verdana"/>
              </a:rPr>
              <a:t>Allegro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786256" y="2587878"/>
            <a:ext cx="1163320" cy="15684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Acele</a:t>
            </a:r>
            <a:r>
              <a:rPr sz="1200" spc="11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Verdana"/>
                <a:cs typeface="Verdana"/>
              </a:rPr>
              <a:t>Etmeden</a:t>
            </a:r>
            <a:endParaRPr sz="1200">
              <a:latin typeface="Verdana"/>
              <a:cs typeface="Verdana"/>
            </a:endParaRPr>
          </a:p>
          <a:p>
            <a:pPr marL="12700" marR="328930">
              <a:lnSpc>
                <a:spcPts val="2690"/>
              </a:lnSpc>
              <a:spcBef>
                <a:spcPts val="275"/>
              </a:spcBef>
            </a:pPr>
            <a:r>
              <a:rPr sz="1200" spc="-10" dirty="0">
                <a:latin typeface="Verdana"/>
                <a:cs typeface="Verdana"/>
              </a:rPr>
              <a:t>Yürük</a:t>
            </a:r>
            <a:r>
              <a:rPr sz="1200" spc="5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Orta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Hızda</a:t>
            </a:r>
            <a:endParaRPr sz="1200">
              <a:latin typeface="Verdana"/>
              <a:cs typeface="Verdana"/>
            </a:endParaRPr>
          </a:p>
          <a:p>
            <a:pPr marL="12700" marR="153670">
              <a:lnSpc>
                <a:spcPts val="2670"/>
              </a:lnSpc>
            </a:pPr>
            <a:r>
              <a:rPr sz="1200" dirty="0">
                <a:latin typeface="Verdana"/>
                <a:cs typeface="Verdana"/>
              </a:rPr>
              <a:t>Oldukça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Hızlı </a:t>
            </a:r>
            <a:r>
              <a:rPr sz="1200" spc="-10" dirty="0">
                <a:latin typeface="Verdana"/>
                <a:cs typeface="Verdana"/>
              </a:rPr>
              <a:t>Hızlı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86772" y="4289297"/>
            <a:ext cx="525145" cy="546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i="1" spc="-10" dirty="0">
                <a:latin typeface="Verdana"/>
                <a:cs typeface="Verdana"/>
              </a:rPr>
              <a:t>Vivace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25"/>
              </a:spcBef>
            </a:pPr>
            <a:r>
              <a:rPr sz="1200" i="1" spc="-10" dirty="0">
                <a:latin typeface="Verdana"/>
                <a:cs typeface="Verdana"/>
              </a:rPr>
              <a:t>Presto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786265" y="4289297"/>
            <a:ext cx="688975" cy="546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Canlı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25"/>
              </a:spcBef>
            </a:pPr>
            <a:r>
              <a:rPr sz="1200" dirty="0">
                <a:latin typeface="Verdana"/>
                <a:cs typeface="Verdana"/>
              </a:rPr>
              <a:t>Çok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Hızlı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86778" y="5277103"/>
            <a:ext cx="5787390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67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*Bazen</a:t>
            </a:r>
            <a:r>
              <a:rPr sz="1200" spc="229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22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istenilen</a:t>
            </a:r>
            <a:r>
              <a:rPr sz="1200" spc="23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tempoyu</a:t>
            </a:r>
            <a:r>
              <a:rPr sz="1200" spc="229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22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olarak</a:t>
            </a:r>
            <a:r>
              <a:rPr sz="1200" spc="229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belirtmek</a:t>
            </a:r>
            <a:r>
              <a:rPr sz="1200" spc="10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için,</a:t>
            </a:r>
            <a:r>
              <a:rPr sz="1200" spc="95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metronom </a:t>
            </a:r>
            <a:r>
              <a:rPr sz="1200" dirty="0">
                <a:latin typeface="Verdana"/>
                <a:cs typeface="Verdana"/>
              </a:rPr>
              <a:t>değerleri</a:t>
            </a:r>
            <a:r>
              <a:rPr sz="1200" spc="3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kullanılır.</a:t>
            </a:r>
            <a:r>
              <a:rPr sz="1200" spc="35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32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34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33)</a:t>
            </a:r>
            <a:r>
              <a:rPr sz="1200" spc="4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3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örnekte,</a:t>
            </a:r>
            <a:r>
              <a:rPr sz="1200" spc="3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dakikada</a:t>
            </a:r>
            <a:r>
              <a:rPr sz="1200" spc="3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120</a:t>
            </a:r>
            <a:r>
              <a:rPr sz="1200" spc="3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dörtlük </a:t>
            </a:r>
            <a:r>
              <a:rPr sz="1200" dirty="0">
                <a:latin typeface="Verdana"/>
                <a:cs typeface="Verdana"/>
              </a:rPr>
              <a:t>çalınması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istenmiştir.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25750" y="6422389"/>
            <a:ext cx="1907540" cy="904875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3411728" y="7475342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Örnek.33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50"/>
              </a:lnSpc>
            </a:pPr>
            <a:fld id="{81D60167-4931-47E6-BA6A-407CBD079E47}" type="slidenum">
              <a:rPr spc="-25" dirty="0"/>
              <a:t>14</a:t>
            </a:fld>
            <a:endParaRPr spc="-25" dirty="0"/>
          </a:p>
        </p:txBody>
      </p:sp>
      <p:sp>
        <p:nvSpPr>
          <p:cNvPr id="12" name="object 12"/>
          <p:cNvSpPr txBox="1"/>
          <p:nvPr/>
        </p:nvSpPr>
        <p:spPr>
          <a:xfrm>
            <a:off x="886768" y="8124318"/>
            <a:ext cx="5788025" cy="10896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16300"/>
              </a:lnSpc>
              <a:spcBef>
                <a:spcPts val="105"/>
              </a:spcBef>
            </a:pPr>
            <a:r>
              <a:rPr sz="1200" dirty="0">
                <a:latin typeface="Verdana"/>
                <a:cs typeface="Verdana"/>
              </a:rPr>
              <a:t>*Bazen</a:t>
            </a:r>
            <a:r>
              <a:rPr sz="1200" spc="1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parça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içinde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tempo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değiştirmek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gerekir.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Bunun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</a:t>
            </a:r>
            <a:r>
              <a:rPr sz="1200" spc="1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15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kullanılan </a:t>
            </a:r>
            <a:r>
              <a:rPr sz="1200" dirty="0">
                <a:latin typeface="Verdana"/>
                <a:cs typeface="Verdana"/>
              </a:rPr>
              <a:t>özel</a:t>
            </a:r>
            <a:r>
              <a:rPr sz="1200" spc="40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terimler</a:t>
            </a:r>
            <a:r>
              <a:rPr sz="1200" spc="3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vardır.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</a:t>
            </a:r>
            <a:r>
              <a:rPr sz="1200" i="1" dirty="0">
                <a:latin typeface="Verdana"/>
                <a:cs typeface="Verdana"/>
              </a:rPr>
              <a:t>Ritardando</a:t>
            </a:r>
            <a:r>
              <a:rPr sz="1200" dirty="0">
                <a:latin typeface="Verdana"/>
                <a:cs typeface="Verdana"/>
              </a:rPr>
              <a:t>”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veya</a:t>
            </a:r>
            <a:r>
              <a:rPr sz="1200" spc="3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</a:t>
            </a:r>
            <a:r>
              <a:rPr sz="1200" i="1" dirty="0">
                <a:latin typeface="Verdana"/>
                <a:cs typeface="Verdana"/>
              </a:rPr>
              <a:t>Rallentando</a:t>
            </a:r>
            <a:r>
              <a:rPr sz="1200" dirty="0">
                <a:latin typeface="Verdana"/>
                <a:cs typeface="Verdana"/>
              </a:rPr>
              <a:t>”</a:t>
            </a:r>
            <a:r>
              <a:rPr sz="1200" spc="3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terimleri,</a:t>
            </a:r>
            <a:r>
              <a:rPr sz="1200" spc="49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Verdana"/>
                <a:cs typeface="Verdana"/>
              </a:rPr>
              <a:t>derece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derece</a:t>
            </a:r>
            <a:r>
              <a:rPr sz="1200" spc="9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yavaşlamayı</a:t>
            </a:r>
            <a:r>
              <a:rPr sz="1200" spc="10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gösterir.</a:t>
            </a:r>
            <a:r>
              <a:rPr sz="1200" spc="8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“Rit.”</a:t>
            </a:r>
            <a:r>
              <a:rPr sz="1200" spc="7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Veya</a:t>
            </a:r>
            <a:r>
              <a:rPr sz="1200" spc="9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“Rall.”</a:t>
            </a:r>
            <a:r>
              <a:rPr sz="1200" spc="9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şeklinde</a:t>
            </a:r>
            <a:r>
              <a:rPr sz="1200" spc="90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kısaltılarak </a:t>
            </a:r>
            <a:r>
              <a:rPr sz="1200" dirty="0">
                <a:latin typeface="Verdana"/>
                <a:cs typeface="Verdana"/>
              </a:rPr>
              <a:t>kullanılır.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Derece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derece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hızlanılması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isteniyorsa,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</a:t>
            </a:r>
            <a:r>
              <a:rPr sz="1200" i="1" dirty="0">
                <a:latin typeface="Verdana"/>
                <a:cs typeface="Verdana"/>
              </a:rPr>
              <a:t>Accelerando</a:t>
            </a:r>
            <a:r>
              <a:rPr sz="1200" dirty="0">
                <a:latin typeface="Verdana"/>
                <a:cs typeface="Verdana"/>
              </a:rPr>
              <a:t>”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terimi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spc="-50" dirty="0">
                <a:latin typeface="Verdana"/>
                <a:cs typeface="Verdana"/>
              </a:rPr>
              <a:t>, </a:t>
            </a:r>
            <a:r>
              <a:rPr sz="1200" dirty="0">
                <a:latin typeface="Verdana"/>
                <a:cs typeface="Verdana"/>
              </a:rPr>
              <a:t>“Accel.”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biçiminde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kısaltılarak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kullanılır.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4" name="Resim 13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8355A3B1-F95B-A28C-A13E-7CA282608D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6762" y="1566798"/>
            <a:ext cx="5785485" cy="11868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Verdana"/>
                <a:cs typeface="Verdana"/>
              </a:rPr>
              <a:t>Gürlük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Terimleri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100"/>
              </a:lnSpc>
              <a:spcBef>
                <a:spcPts val="1015"/>
              </a:spcBef>
            </a:pPr>
            <a:r>
              <a:rPr sz="1200" dirty="0">
                <a:latin typeface="Verdana"/>
                <a:cs typeface="Verdana"/>
              </a:rPr>
              <a:t>*Gürlük,</a:t>
            </a:r>
            <a:r>
              <a:rPr sz="1200" spc="48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sesin</a:t>
            </a:r>
            <a:r>
              <a:rPr sz="1200" spc="3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hafifliği</a:t>
            </a:r>
            <a:r>
              <a:rPr sz="1200" spc="5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4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4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yüksekliği</a:t>
            </a:r>
            <a:r>
              <a:rPr sz="1200" spc="3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ile</a:t>
            </a:r>
            <a:r>
              <a:rPr sz="1200" spc="4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ilgilidir.</a:t>
            </a:r>
            <a:r>
              <a:rPr sz="1200" spc="48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En</a:t>
            </a:r>
            <a:r>
              <a:rPr sz="1200" spc="3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basit</a:t>
            </a:r>
            <a:r>
              <a:rPr sz="1200" spc="35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şekilde </a:t>
            </a:r>
            <a:r>
              <a:rPr sz="1200" dirty="0">
                <a:latin typeface="Verdana"/>
                <a:cs typeface="Verdana"/>
              </a:rPr>
              <a:t>örnekleyecek</a:t>
            </a:r>
            <a:r>
              <a:rPr sz="1200" spc="7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olursak,</a:t>
            </a:r>
            <a:r>
              <a:rPr sz="1200" spc="7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fısıltılı</a:t>
            </a:r>
            <a:r>
              <a:rPr sz="1200" spc="7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konuşma</a:t>
            </a:r>
            <a:r>
              <a:rPr sz="1200" spc="7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7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bağırma</a:t>
            </a:r>
            <a:r>
              <a:rPr sz="1200" spc="7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arasındaki</a:t>
            </a:r>
            <a:r>
              <a:rPr sz="1200" spc="85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gürlük </a:t>
            </a:r>
            <a:r>
              <a:rPr sz="1200" dirty="0">
                <a:latin typeface="Verdana"/>
                <a:cs typeface="Verdana"/>
              </a:rPr>
              <a:t>tezatını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örnek</a:t>
            </a:r>
            <a:r>
              <a:rPr sz="1200" spc="1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verebiliriz.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Müzikte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kimi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yerde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hafif,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kimi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yerde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yüksek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gürlük</a:t>
            </a:r>
            <a:r>
              <a:rPr sz="1200" spc="-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istenir.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Bunları belirtmek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bazı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terimler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kullanılır:</a:t>
            </a:r>
            <a:endParaRPr sz="1200">
              <a:latin typeface="Verdana"/>
              <a:cs typeface="Verdana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867714" y="2898716"/>
          <a:ext cx="3032760" cy="22231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784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60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289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i="1" spc="-25" dirty="0">
                          <a:latin typeface="Verdana"/>
                          <a:cs typeface="Verdana"/>
                        </a:rPr>
                        <a:t>fff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 marL="100965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molto</a:t>
                      </a:r>
                      <a:r>
                        <a:rPr sz="1200" spc="12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fortissimo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635" marB="0"/>
                </a:tc>
                <a:tc>
                  <a:txBody>
                    <a:bodyPr/>
                    <a:lstStyle/>
                    <a:p>
                      <a:pPr marL="5334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Son</a:t>
                      </a:r>
                      <a:r>
                        <a:rPr sz="1200" spc="-1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dirty="0">
                          <a:latin typeface="Verdana"/>
                          <a:cs typeface="Verdana"/>
                        </a:rPr>
                        <a:t>derece</a:t>
                      </a:r>
                      <a:r>
                        <a:rPr sz="1200" spc="-2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25" dirty="0">
                          <a:latin typeface="Verdana"/>
                          <a:cs typeface="Verdana"/>
                        </a:rPr>
                        <a:t>gür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63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i="1" spc="-25" dirty="0">
                          <a:latin typeface="Verdana"/>
                          <a:cs typeface="Verdana"/>
                        </a:rPr>
                        <a:t>ff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8740" marB="0"/>
                </a:tc>
                <a:tc>
                  <a:txBody>
                    <a:bodyPr/>
                    <a:lstStyle/>
                    <a:p>
                      <a:pPr marL="10096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fortissimo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8740" marB="0"/>
                </a:tc>
                <a:tc>
                  <a:txBody>
                    <a:bodyPr/>
                    <a:lstStyle/>
                    <a:p>
                      <a:pPr marL="5334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Çok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25" dirty="0">
                          <a:latin typeface="Verdana"/>
                          <a:cs typeface="Verdana"/>
                        </a:rPr>
                        <a:t>gür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874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610"/>
                        </a:spcBef>
                      </a:pPr>
                      <a:r>
                        <a:rPr sz="1200" i="1" spc="-50" dirty="0">
                          <a:latin typeface="Verdana"/>
                          <a:cs typeface="Verdana"/>
                        </a:rPr>
                        <a:t>f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7470" marB="0"/>
                </a:tc>
                <a:tc>
                  <a:txBody>
                    <a:bodyPr/>
                    <a:lstStyle/>
                    <a:p>
                      <a:pPr marL="100965">
                        <a:lnSpc>
                          <a:spcPct val="100000"/>
                        </a:lnSpc>
                        <a:spcBef>
                          <a:spcPts val="610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forte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7470" marB="0"/>
                </a:tc>
                <a:tc>
                  <a:txBody>
                    <a:bodyPr/>
                    <a:lstStyle/>
                    <a:p>
                      <a:pPr marL="53340">
                        <a:lnSpc>
                          <a:spcPct val="100000"/>
                        </a:lnSpc>
                        <a:spcBef>
                          <a:spcPts val="610"/>
                        </a:spcBef>
                      </a:pPr>
                      <a:r>
                        <a:rPr sz="1200" spc="-25" dirty="0">
                          <a:latin typeface="Verdana"/>
                          <a:cs typeface="Verdana"/>
                        </a:rPr>
                        <a:t>Gür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747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i="1" spc="-25" dirty="0">
                          <a:latin typeface="Verdana"/>
                          <a:cs typeface="Verdana"/>
                        </a:rPr>
                        <a:t>mf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8740" marB="0"/>
                </a:tc>
                <a:tc>
                  <a:txBody>
                    <a:bodyPr/>
                    <a:lstStyle/>
                    <a:p>
                      <a:pPr marL="10096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mezzoforte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8740" marB="0"/>
                </a:tc>
                <a:tc>
                  <a:txBody>
                    <a:bodyPr/>
                    <a:lstStyle/>
                    <a:p>
                      <a:pPr marL="5334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Orta</a:t>
                      </a:r>
                      <a:r>
                        <a:rPr sz="1200" spc="-4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gürlükte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874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610"/>
                        </a:spcBef>
                      </a:pPr>
                      <a:r>
                        <a:rPr sz="1200" i="1" spc="-25" dirty="0">
                          <a:latin typeface="Verdana"/>
                          <a:cs typeface="Verdana"/>
                        </a:rPr>
                        <a:t>mp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7470" marB="0"/>
                </a:tc>
                <a:tc>
                  <a:txBody>
                    <a:bodyPr/>
                    <a:lstStyle/>
                    <a:p>
                      <a:pPr marL="100965">
                        <a:lnSpc>
                          <a:spcPct val="100000"/>
                        </a:lnSpc>
                        <a:spcBef>
                          <a:spcPts val="610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mezzopiano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7470" marB="0"/>
                </a:tc>
                <a:tc>
                  <a:txBody>
                    <a:bodyPr/>
                    <a:lstStyle/>
                    <a:p>
                      <a:pPr marL="53340">
                        <a:lnSpc>
                          <a:spcPct val="100000"/>
                        </a:lnSpc>
                        <a:spcBef>
                          <a:spcPts val="61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Hafif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 gürlükte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747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9725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i="1" spc="-50" dirty="0">
                          <a:latin typeface="Verdana"/>
                          <a:cs typeface="Verdana"/>
                        </a:rPr>
                        <a:t>p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8740" marB="0"/>
                </a:tc>
                <a:tc>
                  <a:txBody>
                    <a:bodyPr/>
                    <a:lstStyle/>
                    <a:p>
                      <a:pPr marL="100965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piano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8740" marB="0"/>
                </a:tc>
                <a:tc>
                  <a:txBody>
                    <a:bodyPr/>
                    <a:lstStyle/>
                    <a:p>
                      <a:pPr marL="53340">
                        <a:lnSpc>
                          <a:spcPct val="100000"/>
                        </a:lnSpc>
                        <a:spcBef>
                          <a:spcPts val="620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Hafif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874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1620">
                <a:tc>
                  <a:txBody>
                    <a:bodyPr/>
                    <a:lstStyle/>
                    <a:p>
                      <a:pPr marL="31750">
                        <a:lnSpc>
                          <a:spcPts val="1350"/>
                        </a:lnSpc>
                        <a:spcBef>
                          <a:spcPts val="610"/>
                        </a:spcBef>
                      </a:pPr>
                      <a:r>
                        <a:rPr sz="1200" i="1" spc="-25" dirty="0">
                          <a:latin typeface="Verdana"/>
                          <a:cs typeface="Verdana"/>
                        </a:rPr>
                        <a:t>pp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7470" marB="0"/>
                </a:tc>
                <a:tc>
                  <a:txBody>
                    <a:bodyPr/>
                    <a:lstStyle/>
                    <a:p>
                      <a:pPr marL="100965">
                        <a:lnSpc>
                          <a:spcPts val="1350"/>
                        </a:lnSpc>
                        <a:spcBef>
                          <a:spcPts val="610"/>
                        </a:spcBef>
                      </a:pPr>
                      <a:r>
                        <a:rPr sz="1200" spc="-10" dirty="0">
                          <a:latin typeface="Verdana"/>
                          <a:cs typeface="Verdana"/>
                        </a:rPr>
                        <a:t>pianissimo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7470" marB="0"/>
                </a:tc>
                <a:tc>
                  <a:txBody>
                    <a:bodyPr/>
                    <a:lstStyle/>
                    <a:p>
                      <a:pPr marL="53340">
                        <a:lnSpc>
                          <a:spcPts val="1350"/>
                        </a:lnSpc>
                        <a:spcBef>
                          <a:spcPts val="610"/>
                        </a:spcBef>
                      </a:pPr>
                      <a:r>
                        <a:rPr sz="1200" dirty="0">
                          <a:latin typeface="Verdana"/>
                          <a:cs typeface="Verdana"/>
                        </a:rPr>
                        <a:t>Çok</a:t>
                      </a:r>
                      <a:r>
                        <a:rPr sz="1200" spc="-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1200" spc="-10" dirty="0">
                          <a:latin typeface="Verdana"/>
                          <a:cs typeface="Verdana"/>
                        </a:rPr>
                        <a:t>hafif</a:t>
                      </a:r>
                      <a:endParaRPr sz="1200">
                        <a:latin typeface="Verdana"/>
                        <a:cs typeface="Verdana"/>
                      </a:endParaRPr>
                    </a:p>
                  </a:txBody>
                  <a:tcPr marL="0" marR="0" marT="7747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886778" y="5267962"/>
            <a:ext cx="3075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1009" algn="l"/>
              </a:tabLst>
            </a:pPr>
            <a:r>
              <a:rPr sz="1200" i="1" spc="-25" dirty="0">
                <a:latin typeface="Verdana"/>
                <a:cs typeface="Verdana"/>
              </a:rPr>
              <a:t>ppp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200" dirty="0">
                <a:latin typeface="Verdana"/>
                <a:cs typeface="Verdana"/>
              </a:rPr>
              <a:t>molto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pianissimo</a:t>
            </a:r>
            <a:r>
              <a:rPr sz="1200" spc="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Son</a:t>
            </a:r>
            <a:r>
              <a:rPr sz="1200" spc="1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derece</a:t>
            </a:r>
            <a:r>
              <a:rPr sz="1200" spc="11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Verdana"/>
                <a:cs typeface="Verdana"/>
              </a:rPr>
              <a:t>hafif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6777" y="5916931"/>
            <a:ext cx="5788660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67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*Bazen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gürlüğünün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giderek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yavaş</a:t>
            </a:r>
            <a:r>
              <a:rPr sz="1200" spc="-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yavaş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artması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veya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azalması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istenir. </a:t>
            </a:r>
            <a:r>
              <a:rPr sz="1200" dirty="0">
                <a:latin typeface="Verdana"/>
                <a:cs typeface="Verdana"/>
              </a:rPr>
              <a:t>Yavaş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yavaş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arttırmak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için,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</a:t>
            </a:r>
            <a:r>
              <a:rPr sz="1200" i="1" dirty="0">
                <a:latin typeface="Verdana"/>
                <a:cs typeface="Verdana"/>
              </a:rPr>
              <a:t>crescendo”</a:t>
            </a:r>
            <a:r>
              <a:rPr sz="1200" i="1" spc="1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(cresc.)</a:t>
            </a:r>
            <a:r>
              <a:rPr sz="1200" spc="1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adı</a:t>
            </a:r>
            <a:r>
              <a:rPr sz="1200" spc="1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verilen</a:t>
            </a:r>
            <a:r>
              <a:rPr sz="1200" spc="1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terim,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yavaş </a:t>
            </a:r>
            <a:r>
              <a:rPr sz="1200" dirty="0">
                <a:latin typeface="Verdana"/>
                <a:cs typeface="Verdana"/>
              </a:rPr>
              <a:t>yavaş</a:t>
            </a:r>
            <a:r>
              <a:rPr sz="1200" spc="7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azaltmak</a:t>
            </a:r>
            <a:r>
              <a:rPr sz="1200" spc="7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içinse</a:t>
            </a:r>
            <a:r>
              <a:rPr sz="1200" spc="8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“</a:t>
            </a:r>
            <a:r>
              <a:rPr sz="1200" i="1" dirty="0">
                <a:latin typeface="Verdana"/>
                <a:cs typeface="Verdana"/>
              </a:rPr>
              <a:t>decrescendo”</a:t>
            </a:r>
            <a:r>
              <a:rPr sz="1200" i="1" spc="8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(decresc.)</a:t>
            </a:r>
            <a:r>
              <a:rPr sz="1200" spc="8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7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75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“</a:t>
            </a:r>
            <a:r>
              <a:rPr sz="1200" i="1" spc="-10" dirty="0">
                <a:latin typeface="Verdana"/>
                <a:cs typeface="Verdana"/>
              </a:rPr>
              <a:t>diminuendo</a:t>
            </a:r>
            <a:r>
              <a:rPr sz="1200" spc="-10" dirty="0">
                <a:latin typeface="Verdana"/>
                <a:cs typeface="Verdana"/>
              </a:rPr>
              <a:t>” </a:t>
            </a:r>
            <a:r>
              <a:rPr sz="1200" dirty="0">
                <a:latin typeface="Verdana"/>
                <a:cs typeface="Verdana"/>
              </a:rPr>
              <a:t>(dimin.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dim.)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terimleri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kullanılır.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5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34)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99029" y="7275829"/>
            <a:ext cx="2758440" cy="85344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411728" y="8274174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Örnek.34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50"/>
              </a:lnSpc>
            </a:pPr>
            <a:fld id="{81D60167-4931-47E6-BA6A-407CBD079E47}" type="slidenum">
              <a:rPr spc="-25" dirty="0"/>
              <a:t>15</a:t>
            </a:fld>
            <a:endParaRPr spc="-25" dirty="0"/>
          </a:p>
        </p:txBody>
      </p:sp>
      <p:pic>
        <p:nvPicPr>
          <p:cNvPr id="9" name="Resim 8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E540C7B0-B6B8-920B-E58A-9FE06B0F54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6762" y="886714"/>
            <a:ext cx="24301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Verdana"/>
                <a:cs typeface="Verdana"/>
              </a:rPr>
              <a:t>Aksan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ve</a:t>
            </a:r>
            <a:r>
              <a:rPr sz="1200" spc="6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Süsleme</a:t>
            </a:r>
            <a:r>
              <a:rPr sz="1200" b="1" spc="-20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İşaretleri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6764" y="1536319"/>
            <a:ext cx="5789930" cy="15589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5875" algn="just">
              <a:lnSpc>
                <a:spcPct val="1167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Bir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müzikte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seslerin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etkilerini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değiştiren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anlatılmak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istenen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duygununun </a:t>
            </a:r>
            <a:r>
              <a:rPr sz="1200" dirty="0">
                <a:latin typeface="Verdana"/>
                <a:cs typeface="Verdana"/>
              </a:rPr>
              <a:t>ifade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edilebilmesi</a:t>
            </a:r>
            <a:r>
              <a:rPr sz="1200" spc="25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kullanılan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işaretlere</a:t>
            </a:r>
            <a:r>
              <a:rPr sz="1200" spc="25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“aksan</a:t>
            </a:r>
            <a:r>
              <a:rPr sz="1200" spc="25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süsleme”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işaretleri denir.</a:t>
            </a:r>
            <a:endParaRPr sz="12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245"/>
              </a:spcBef>
            </a:pPr>
            <a:r>
              <a:rPr sz="1200" b="1" dirty="0">
                <a:latin typeface="Verdana"/>
                <a:cs typeface="Verdana"/>
              </a:rPr>
              <a:t>Staccato(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.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b="1" spc="-50" dirty="0">
                <a:latin typeface="Verdana"/>
                <a:cs typeface="Verdana"/>
              </a:rPr>
              <a:t>)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985"/>
              </a:spcBef>
            </a:pPr>
            <a:r>
              <a:rPr sz="1200" dirty="0">
                <a:latin typeface="Verdana"/>
                <a:cs typeface="Verdana"/>
              </a:rPr>
              <a:t>Üzerine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altına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konulduğu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notayı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arkasından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gelen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notadan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ayırmak </a:t>
            </a:r>
            <a:r>
              <a:rPr sz="1200" dirty="0">
                <a:latin typeface="Verdana"/>
                <a:cs typeface="Verdana"/>
              </a:rPr>
              <a:t>veya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kesik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kesik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çalınmasını sağlamak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kullanılır.</a:t>
            </a:r>
            <a:r>
              <a:rPr sz="1200" spc="8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35)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11550" y="3237229"/>
            <a:ext cx="533400" cy="4953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411725" y="3981448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Örnek.35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86766" y="4322825"/>
            <a:ext cx="5398770" cy="7607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Verdana"/>
                <a:cs typeface="Verdana"/>
              </a:rPr>
              <a:t>Legato\Tenuto(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-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b="1" spc="-50" dirty="0">
                <a:latin typeface="Verdana"/>
                <a:cs typeface="Verdana"/>
              </a:rPr>
              <a:t>)</a:t>
            </a:r>
            <a:endParaRPr sz="1200">
              <a:latin typeface="Verdana"/>
              <a:cs typeface="Verdana"/>
            </a:endParaRPr>
          </a:p>
          <a:p>
            <a:pPr marL="12700" marR="5080">
              <a:lnSpc>
                <a:spcPct val="116799"/>
              </a:lnSpc>
              <a:spcBef>
                <a:spcPts val="980"/>
              </a:spcBef>
            </a:pPr>
            <a:r>
              <a:rPr sz="1200" dirty="0">
                <a:latin typeface="Verdana"/>
                <a:cs typeface="Verdana"/>
              </a:rPr>
              <a:t>Üzerine</a:t>
            </a:r>
            <a:r>
              <a:rPr sz="1200" spc="4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konulduğu</a:t>
            </a:r>
            <a:r>
              <a:rPr sz="1200" spc="4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notanın</a:t>
            </a:r>
            <a:r>
              <a:rPr sz="1200" spc="4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belirgin</a:t>
            </a:r>
            <a:r>
              <a:rPr sz="1200" spc="4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3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şekilde</a:t>
            </a:r>
            <a:r>
              <a:rPr sz="1200" spc="4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ifade</a:t>
            </a:r>
            <a:r>
              <a:rPr sz="1200" spc="45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edilebilmesi </a:t>
            </a:r>
            <a:r>
              <a:rPr sz="1200" dirty="0">
                <a:latin typeface="Verdana"/>
                <a:cs typeface="Verdana"/>
              </a:rPr>
              <a:t>kullanılır.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Üzerine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geldiği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yayarak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icra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edilir.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.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50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36)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379074" y="4661151"/>
            <a:ext cx="2895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20" dirty="0">
                <a:latin typeface="Verdana"/>
                <a:cs typeface="Verdana"/>
              </a:rPr>
              <a:t>için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74720" y="5233665"/>
            <a:ext cx="609600" cy="504582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3411726" y="6030216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Örnek.36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86763" y="6709919"/>
            <a:ext cx="5789295" cy="7639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4135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Verdana"/>
                <a:cs typeface="Verdana"/>
              </a:rPr>
              <a:t>Forzando(&gt;)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45"/>
              </a:spcBef>
            </a:pPr>
            <a:r>
              <a:rPr sz="1200" dirty="0">
                <a:latin typeface="Verdana"/>
                <a:cs typeface="Verdana"/>
              </a:rPr>
              <a:t>Üzerine</a:t>
            </a:r>
            <a:r>
              <a:rPr sz="1200" spc="2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2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3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altına</a:t>
            </a:r>
            <a:r>
              <a:rPr sz="1200" spc="3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geldiği</a:t>
            </a:r>
            <a:r>
              <a:rPr sz="1200" spc="3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notanın</a:t>
            </a:r>
            <a:r>
              <a:rPr sz="1200" spc="3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gür</a:t>
            </a:r>
            <a:r>
              <a:rPr sz="1200" spc="3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3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güçlü</a:t>
            </a:r>
            <a:r>
              <a:rPr sz="1200" spc="2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çalınmasına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yarar.</a:t>
            </a:r>
            <a:r>
              <a:rPr sz="1200" spc="375" dirty="0">
                <a:latin typeface="Verdana"/>
                <a:cs typeface="Verdana"/>
              </a:rPr>
              <a:t> </a:t>
            </a:r>
            <a:r>
              <a:rPr sz="1200" spc="-50" dirty="0">
                <a:latin typeface="Verdana"/>
                <a:cs typeface="Verdana"/>
              </a:rPr>
              <a:t>.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45"/>
              </a:spcBef>
            </a:pP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2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37)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29329" y="7706672"/>
            <a:ext cx="497205" cy="563817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3411724" y="8633841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Örnek.37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50"/>
              </a:lnSpc>
            </a:pPr>
            <a:fld id="{81D60167-4931-47E6-BA6A-407CBD079E47}" type="slidenum">
              <a:rPr spc="-25" dirty="0"/>
              <a:t>16</a:t>
            </a:fld>
            <a:endParaRPr spc="-25" dirty="0"/>
          </a:p>
        </p:txBody>
      </p:sp>
      <p:pic>
        <p:nvPicPr>
          <p:cNvPr id="14" name="Resim 13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0284BB92-AF89-89BF-7F08-3BDADD32FC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6761" y="886714"/>
            <a:ext cx="5789295" cy="763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Verdana"/>
                <a:cs typeface="Verdana"/>
              </a:rPr>
              <a:t>Sforzando(</a:t>
            </a:r>
            <a:r>
              <a:rPr sz="1200" spc="7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Verdana"/>
                <a:cs typeface="Verdana"/>
              </a:rPr>
              <a:t>sfz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b="1" spc="-50" dirty="0">
                <a:latin typeface="Verdana"/>
                <a:cs typeface="Verdana"/>
              </a:rPr>
              <a:t>)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45"/>
              </a:spcBef>
            </a:pPr>
            <a:r>
              <a:rPr sz="1200" dirty="0">
                <a:latin typeface="Verdana"/>
                <a:cs typeface="Verdana"/>
              </a:rPr>
              <a:t>Üzerine</a:t>
            </a:r>
            <a:r>
              <a:rPr sz="1200" spc="2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3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2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altına</a:t>
            </a:r>
            <a:r>
              <a:rPr sz="1200" spc="2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geldiği</a:t>
            </a:r>
            <a:r>
              <a:rPr sz="1200" spc="3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notanın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çok</a:t>
            </a:r>
            <a:r>
              <a:rPr sz="1200" spc="3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güçlü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icra</a:t>
            </a:r>
            <a:r>
              <a:rPr sz="1200" spc="2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edilmesini</a:t>
            </a:r>
            <a:r>
              <a:rPr sz="1200" spc="2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sağlar</a:t>
            </a:r>
            <a:r>
              <a:rPr sz="1200" b="1" dirty="0">
                <a:latin typeface="Verdana"/>
                <a:cs typeface="Verdana"/>
              </a:rPr>
              <a:t>.</a:t>
            </a:r>
            <a:r>
              <a:rPr sz="1200" spc="420" dirty="0">
                <a:latin typeface="Times New Roman"/>
                <a:cs typeface="Times New Roman"/>
              </a:rPr>
              <a:t> </a:t>
            </a:r>
            <a:r>
              <a:rPr sz="1200" spc="-50" dirty="0">
                <a:latin typeface="Verdana"/>
                <a:cs typeface="Verdana"/>
              </a:rPr>
              <a:t>.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2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38)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05529" y="1791969"/>
            <a:ext cx="344804" cy="73361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86764" y="2801495"/>
            <a:ext cx="5785485" cy="11017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Örnek.38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45"/>
              </a:spcBef>
            </a:pPr>
            <a:r>
              <a:rPr sz="1200" b="1" dirty="0">
                <a:latin typeface="Verdana"/>
                <a:cs typeface="Verdana"/>
              </a:rPr>
              <a:t>Nefes(,</a:t>
            </a:r>
            <a:r>
              <a:rPr sz="1200" spc="35" dirty="0">
                <a:latin typeface="Times New Roman"/>
                <a:cs typeface="Times New Roman"/>
              </a:rPr>
              <a:t> </a:t>
            </a:r>
            <a:r>
              <a:rPr sz="1200" b="1" spc="-50" dirty="0">
                <a:latin typeface="Verdana"/>
                <a:cs typeface="Verdana"/>
              </a:rPr>
              <a:t>)</a:t>
            </a:r>
            <a:endParaRPr sz="1200">
              <a:latin typeface="Verdana"/>
              <a:cs typeface="Verdana"/>
            </a:endParaRPr>
          </a:p>
          <a:p>
            <a:pPr marL="12700" marR="5080">
              <a:lnSpc>
                <a:spcPct val="116700"/>
              </a:lnSpc>
              <a:spcBef>
                <a:spcPts val="985"/>
              </a:spcBef>
            </a:pPr>
            <a:r>
              <a:rPr sz="1200" dirty="0">
                <a:latin typeface="Verdana"/>
                <a:cs typeface="Verdana"/>
              </a:rPr>
              <a:t>Portenin</a:t>
            </a:r>
            <a:r>
              <a:rPr sz="1200" spc="5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üzerine</a:t>
            </a:r>
            <a:r>
              <a:rPr sz="1200" spc="17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konulur.</a:t>
            </a:r>
            <a:r>
              <a:rPr sz="1200" spc="17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Konulduğu</a:t>
            </a:r>
            <a:r>
              <a:rPr sz="1200" spc="4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yerde</a:t>
            </a:r>
            <a:r>
              <a:rPr sz="1200" spc="5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kısa</a:t>
            </a:r>
            <a:r>
              <a:rPr sz="1200" spc="5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3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nefes</a:t>
            </a:r>
            <a:r>
              <a:rPr sz="1200" spc="55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alınmasını </a:t>
            </a:r>
            <a:r>
              <a:rPr sz="1200" dirty="0">
                <a:latin typeface="Verdana"/>
                <a:cs typeface="Verdana"/>
              </a:rPr>
              <a:t>sağlar.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.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39)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24654" y="4044949"/>
            <a:ext cx="2957275" cy="62834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411728" y="4844034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Örnek.39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78369" y="5568949"/>
            <a:ext cx="197700" cy="9715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783208" y="5523991"/>
            <a:ext cx="48825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Verdana"/>
                <a:cs typeface="Verdana"/>
              </a:rPr>
              <a:t>):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Üzerine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yazıldığı</a:t>
            </a:r>
            <a:r>
              <a:rPr sz="1200" spc="4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notanın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gam</a:t>
            </a:r>
            <a:r>
              <a:rPr sz="1200" spc="3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içerisinde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kendisinden</a:t>
            </a:r>
            <a:r>
              <a:rPr sz="1200" spc="39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sonra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86765" y="5493511"/>
            <a:ext cx="4909185" cy="45212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200" b="1" dirty="0">
                <a:latin typeface="Verdana"/>
                <a:cs typeface="Verdana"/>
              </a:rPr>
              <a:t>Tril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b="1" spc="-50" dirty="0">
                <a:latin typeface="Verdana"/>
                <a:cs typeface="Verdana"/>
              </a:rPr>
              <a:t>(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  <a:tabLst>
                <a:tab pos="629920" algn="l"/>
                <a:tab pos="1887855" algn="l"/>
                <a:tab pos="2453640" algn="l"/>
                <a:tab pos="3096260" algn="l"/>
                <a:tab pos="4023995" algn="l"/>
              </a:tabLst>
            </a:pPr>
            <a:r>
              <a:rPr sz="1200" spc="-10" dirty="0">
                <a:latin typeface="Verdana"/>
                <a:cs typeface="Verdana"/>
              </a:rPr>
              <a:t>gelen</a:t>
            </a:r>
            <a:r>
              <a:rPr sz="1200" dirty="0">
                <a:latin typeface="Verdana"/>
                <a:cs typeface="Verdana"/>
              </a:rPr>
              <a:t>	nota</a:t>
            </a:r>
            <a:r>
              <a:rPr sz="1200" spc="3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</a:t>
            </a:r>
            <a:r>
              <a:rPr sz="1200" spc="33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majör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0" dirty="0">
                <a:latin typeface="Verdana"/>
                <a:cs typeface="Verdana"/>
              </a:rPr>
              <a:t>veya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0" dirty="0">
                <a:latin typeface="Verdana"/>
                <a:cs typeface="Verdana"/>
              </a:rPr>
              <a:t>minör</a:t>
            </a:r>
            <a:r>
              <a:rPr sz="1200" dirty="0">
                <a:latin typeface="Verdana"/>
                <a:cs typeface="Verdana"/>
              </a:rPr>
              <a:t>	ikilisi)</a:t>
            </a:r>
            <a:r>
              <a:rPr sz="1200" spc="375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ile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yapılır.Eğer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819400" y="5995669"/>
            <a:ext cx="247143" cy="97790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5825568" y="5709919"/>
            <a:ext cx="848360" cy="446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44145">
              <a:lnSpc>
                <a:spcPct val="114999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kromatik </a:t>
            </a:r>
            <a:r>
              <a:rPr sz="1200" dirty="0">
                <a:latin typeface="Verdana"/>
                <a:cs typeface="Verdana"/>
              </a:rPr>
              <a:t>diyez</a:t>
            </a:r>
            <a:r>
              <a:rPr sz="1200" spc="1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(#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spc="-50" dirty="0">
                <a:latin typeface="Verdana"/>
                <a:cs typeface="Verdana"/>
              </a:rPr>
              <a:t>)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86764" y="5916936"/>
            <a:ext cx="480631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799"/>
              </a:lnSpc>
              <a:spcBef>
                <a:spcPts val="100"/>
              </a:spcBef>
              <a:tabLst>
                <a:tab pos="2211070" algn="l"/>
              </a:tabLst>
            </a:pPr>
            <a:r>
              <a:rPr sz="1200" dirty="0">
                <a:latin typeface="Verdana"/>
                <a:cs typeface="Verdana"/>
              </a:rPr>
              <a:t>alterasyon</a:t>
            </a:r>
            <a:r>
              <a:rPr sz="1200" spc="27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Verdana"/>
                <a:cs typeface="Verdana"/>
              </a:rPr>
              <a:t>yapılacaksa</a:t>
            </a:r>
            <a:r>
              <a:rPr sz="1200" dirty="0">
                <a:latin typeface="Verdana"/>
                <a:cs typeface="Verdana"/>
              </a:rPr>
              <a:t>	işaretinin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sağına</a:t>
            </a:r>
            <a:r>
              <a:rPr sz="1200" spc="1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bemol</a:t>
            </a:r>
            <a:r>
              <a:rPr sz="1200" spc="1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(b)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veya </a:t>
            </a:r>
            <a:r>
              <a:rPr sz="1200" dirty="0">
                <a:latin typeface="Verdana"/>
                <a:cs typeface="Verdana"/>
              </a:rPr>
              <a:t>işareti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konulur.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.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40)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45534" y="6510654"/>
            <a:ext cx="267970" cy="686651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3411725" y="7423532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Örnek.40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50"/>
              </a:lnSpc>
            </a:pPr>
            <a:fld id="{81D60167-4931-47E6-BA6A-407CBD079E47}" type="slidenum">
              <a:rPr spc="-25" dirty="0"/>
              <a:t>17</a:t>
            </a:fld>
            <a:endParaRPr spc="-25" dirty="0"/>
          </a:p>
        </p:txBody>
      </p:sp>
      <p:pic>
        <p:nvPicPr>
          <p:cNvPr id="16" name="Resim 15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0E074E96-913B-9D31-9784-17E3306488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6762" y="886714"/>
            <a:ext cx="5781040" cy="763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Verdana"/>
                <a:cs typeface="Verdana"/>
              </a:rPr>
              <a:t>Değiştirici</a:t>
            </a:r>
            <a:r>
              <a:rPr sz="1200" b="1" spc="5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İşaretler</a:t>
            </a:r>
            <a:endParaRPr sz="1200">
              <a:latin typeface="Verdana"/>
              <a:cs typeface="Verdana"/>
            </a:endParaRPr>
          </a:p>
          <a:p>
            <a:pPr marL="12700" marR="5080">
              <a:lnSpc>
                <a:spcPct val="116700"/>
              </a:lnSpc>
              <a:spcBef>
                <a:spcPts val="1005"/>
              </a:spcBef>
            </a:pPr>
            <a:r>
              <a:rPr sz="1200" b="1" dirty="0">
                <a:latin typeface="Verdana"/>
                <a:cs typeface="Verdana"/>
              </a:rPr>
              <a:t>Diyez:</a:t>
            </a:r>
            <a:r>
              <a:rPr sz="1200" spc="14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Önüne</a:t>
            </a:r>
            <a:r>
              <a:rPr sz="1200" spc="45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geldiği</a:t>
            </a:r>
            <a:r>
              <a:rPr sz="1200" spc="48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</a:t>
            </a:r>
            <a:r>
              <a:rPr sz="1200" spc="48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“yarım</a:t>
            </a:r>
            <a:r>
              <a:rPr sz="1200" spc="45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</a:t>
            </a:r>
            <a:r>
              <a:rPr sz="1200" spc="4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inceltmeye”</a:t>
            </a:r>
            <a:r>
              <a:rPr sz="1200" spc="4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yarayan</a:t>
            </a:r>
            <a:r>
              <a:rPr sz="1200" spc="459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değiştirici </a:t>
            </a:r>
            <a:r>
              <a:rPr sz="1200" dirty="0">
                <a:latin typeface="Verdana"/>
                <a:cs typeface="Verdana"/>
              </a:rPr>
              <a:t>işarete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i="1" dirty="0">
                <a:latin typeface="Verdana"/>
                <a:cs typeface="Verdana"/>
              </a:rPr>
              <a:t>diyez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adı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verilir.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42)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08375" y="1827477"/>
            <a:ext cx="542289" cy="370969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86763" y="2401951"/>
            <a:ext cx="5781675" cy="763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Örnek.42</a:t>
            </a:r>
            <a:endParaRPr sz="1200">
              <a:latin typeface="Verdana"/>
              <a:cs typeface="Verdana"/>
            </a:endParaRPr>
          </a:p>
          <a:p>
            <a:pPr marL="12700" marR="5080">
              <a:lnSpc>
                <a:spcPct val="116700"/>
              </a:lnSpc>
              <a:spcBef>
                <a:spcPts val="1010"/>
              </a:spcBef>
              <a:tabLst>
                <a:tab pos="747395" algn="l"/>
                <a:tab pos="1365250" algn="l"/>
                <a:tab pos="1721485" algn="l"/>
                <a:tab pos="2397760" algn="l"/>
                <a:tab pos="3076575" algn="l"/>
                <a:tab pos="3691254" algn="l"/>
                <a:tab pos="4330700" algn="l"/>
                <a:tab pos="4942840" algn="l"/>
                <a:tab pos="5518150" algn="l"/>
              </a:tabLst>
            </a:pPr>
            <a:r>
              <a:rPr sz="1200" b="1" spc="-10" dirty="0">
                <a:latin typeface="Verdana"/>
                <a:cs typeface="Verdana"/>
              </a:rPr>
              <a:t>Bemol: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200" spc="-20" dirty="0">
                <a:latin typeface="Verdana"/>
                <a:cs typeface="Verdana"/>
              </a:rPr>
              <a:t>Bemol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5" dirty="0">
                <a:latin typeface="Verdana"/>
                <a:cs typeface="Verdana"/>
              </a:rPr>
              <a:t>ise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diyezin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aksine,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önüne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geldiği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notayı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yarım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5" dirty="0">
                <a:latin typeface="Verdana"/>
                <a:cs typeface="Verdana"/>
              </a:rPr>
              <a:t>ses </a:t>
            </a:r>
            <a:r>
              <a:rPr sz="1200" dirty="0">
                <a:latin typeface="Verdana"/>
                <a:cs typeface="Verdana"/>
              </a:rPr>
              <a:t>kalınlaştırır.</a:t>
            </a:r>
            <a:r>
              <a:rPr sz="1200" spc="-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(Pesleştirir.)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6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5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43)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08375" y="3370747"/>
            <a:ext cx="542289" cy="36286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886761" y="3954016"/>
            <a:ext cx="5791200" cy="976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Örnek.43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1005"/>
              </a:spcBef>
            </a:pPr>
            <a:r>
              <a:rPr sz="1200" b="1" dirty="0">
                <a:latin typeface="Verdana"/>
                <a:cs typeface="Verdana"/>
              </a:rPr>
              <a:t>Naturel</a:t>
            </a:r>
            <a:r>
              <a:rPr sz="1200" spc="26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(Bekar)</a:t>
            </a:r>
            <a:r>
              <a:rPr sz="1200" spc="28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:</a:t>
            </a:r>
            <a:r>
              <a:rPr sz="1200" spc="3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Naturel</a:t>
            </a:r>
            <a:r>
              <a:rPr sz="1200" spc="1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işareti,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diyez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bemol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alarak,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doğal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hali </a:t>
            </a:r>
            <a:r>
              <a:rPr sz="1200" dirty="0">
                <a:latin typeface="Verdana"/>
                <a:cs typeface="Verdana"/>
              </a:rPr>
              <a:t>değiştirilmiş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notayı,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tekrar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doğal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haline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döndürmek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kullanılır.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(Bkz.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44)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20440" y="5164027"/>
            <a:ext cx="514985" cy="448653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86763" y="5798308"/>
            <a:ext cx="5780405" cy="7607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62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Örnek.44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25"/>
              </a:spcBef>
            </a:pPr>
            <a:r>
              <a:rPr sz="1200" dirty="0">
                <a:latin typeface="Verdana"/>
                <a:cs typeface="Verdana"/>
              </a:rPr>
              <a:t>*Bütün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değiştirici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işaretlere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(diyez,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bemol,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naturel)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genel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olarak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“arıza”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1200" spc="-10" dirty="0">
                <a:latin typeface="Verdana"/>
                <a:cs typeface="Verdana"/>
              </a:rPr>
              <a:t>denir.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86763" y="6999093"/>
            <a:ext cx="5789295" cy="45339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200" dirty="0">
                <a:latin typeface="Verdana"/>
                <a:cs typeface="Verdana"/>
              </a:rPr>
              <a:t>Çift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diyez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çift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bemol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ise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notaların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yüksekliklerini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inceltir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150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da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45"/>
              </a:spcBef>
            </a:pPr>
            <a:r>
              <a:rPr sz="1200" dirty="0">
                <a:latin typeface="Verdana"/>
                <a:cs typeface="Verdana"/>
              </a:rPr>
              <a:t>kalınlaştırır.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5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5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45)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11728" y="8487533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Örnek.45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86768" y="9136428"/>
            <a:ext cx="5783580" cy="453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799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*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“Do”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“re”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sesleri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arasının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perde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olduğunu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biliyoruz.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“Do”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sesini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tizleştirerek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elde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edeceğimiz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“do#”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daha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tiz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olan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“re”</a:t>
            </a:r>
            <a:r>
              <a:rPr sz="1200" spc="-10" dirty="0">
                <a:latin typeface="Verdana"/>
                <a:cs typeface="Verdana"/>
              </a:rPr>
              <a:t> sesine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166745" y="8002979"/>
            <a:ext cx="1219200" cy="401410"/>
          </a:xfrm>
          <a:prstGeom prst="rect">
            <a:avLst/>
          </a:prstGeom>
        </p:spPr>
      </p:pic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50"/>
              </a:lnSpc>
            </a:pPr>
            <a:fld id="{81D60167-4931-47E6-BA6A-407CBD079E47}" type="slidenum">
              <a:rPr spc="-25" dirty="0"/>
              <a:t>18</a:t>
            </a:fld>
            <a:endParaRPr spc="-25" dirty="0"/>
          </a:p>
        </p:txBody>
      </p:sp>
      <p:pic>
        <p:nvPicPr>
          <p:cNvPr id="14" name="Resim 13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1124217A-3775-86A8-22B9-7E629D79C9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6762" y="856234"/>
            <a:ext cx="5789295" cy="1516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6399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21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ses</a:t>
            </a:r>
            <a:r>
              <a:rPr sz="1200" spc="21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daha</a:t>
            </a:r>
            <a:r>
              <a:rPr sz="1200" spc="19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yaklaşmış</a:t>
            </a:r>
            <a:r>
              <a:rPr sz="1200" spc="21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olacaktır.</a:t>
            </a:r>
            <a:r>
              <a:rPr sz="1200" spc="21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Eğer</a:t>
            </a:r>
            <a:r>
              <a:rPr sz="1200" spc="204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“re”</a:t>
            </a:r>
            <a:r>
              <a:rPr sz="1200" spc="21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sesini</a:t>
            </a:r>
            <a:r>
              <a:rPr sz="1200" spc="21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215" dirty="0">
                <a:latin typeface="Verdana"/>
                <a:cs typeface="Verdana"/>
              </a:rPr>
              <a:t>  </a:t>
            </a:r>
            <a:r>
              <a:rPr sz="1200" spc="-25" dirty="0">
                <a:latin typeface="Verdana"/>
                <a:cs typeface="Verdana"/>
              </a:rPr>
              <a:t>ses </a:t>
            </a:r>
            <a:r>
              <a:rPr sz="1200" dirty="0">
                <a:latin typeface="Verdana"/>
                <a:cs typeface="Verdana"/>
              </a:rPr>
              <a:t>pesleştirirsek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(kalınlaştırırsak)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“re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bemol”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gitmiş</a:t>
            </a:r>
            <a:r>
              <a:rPr sz="1200" spc="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oluruz.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Yani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daha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kalın </a:t>
            </a:r>
            <a:r>
              <a:rPr sz="1200" dirty="0">
                <a:latin typeface="Verdana"/>
                <a:cs typeface="Verdana"/>
              </a:rPr>
              <a:t>olan</a:t>
            </a:r>
            <a:r>
              <a:rPr sz="1200" spc="3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“do”</a:t>
            </a:r>
            <a:r>
              <a:rPr sz="1200" spc="3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sesine</a:t>
            </a:r>
            <a:r>
              <a:rPr sz="1200" spc="3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perde</a:t>
            </a:r>
            <a:r>
              <a:rPr sz="1200" spc="3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yaklaşmış</a:t>
            </a:r>
            <a:r>
              <a:rPr sz="1200" spc="3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oluruz.</a:t>
            </a:r>
            <a:r>
              <a:rPr sz="1200" spc="3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durumda</a:t>
            </a:r>
            <a:r>
              <a:rPr sz="1200" spc="37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tampere </a:t>
            </a:r>
            <a:r>
              <a:rPr sz="1200" dirty="0">
                <a:latin typeface="Verdana"/>
                <a:cs typeface="Verdana"/>
              </a:rPr>
              <a:t>edilmiş</a:t>
            </a:r>
            <a:r>
              <a:rPr sz="1200" spc="1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1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piyanoya</a:t>
            </a:r>
            <a:r>
              <a:rPr sz="1200" spc="1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göre</a:t>
            </a:r>
            <a:r>
              <a:rPr sz="1200" spc="1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</a:t>
            </a:r>
            <a:r>
              <a:rPr sz="1200" spc="1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diyez</a:t>
            </a:r>
            <a:r>
              <a:rPr sz="1200" spc="1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re</a:t>
            </a:r>
            <a:r>
              <a:rPr sz="1200" spc="1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bemol</a:t>
            </a:r>
            <a:r>
              <a:rPr sz="1200" spc="2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aynı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notadır,</a:t>
            </a:r>
            <a:r>
              <a:rPr sz="1200" spc="17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dolayısıyla </a:t>
            </a:r>
            <a:r>
              <a:rPr sz="1200" dirty="0">
                <a:latin typeface="Verdana"/>
                <a:cs typeface="Verdana"/>
              </a:rPr>
              <a:t>aynı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tuşla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çalınır.</a:t>
            </a:r>
            <a:r>
              <a:rPr sz="1200" spc="1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(Tampere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sistem</a:t>
            </a:r>
            <a:r>
              <a:rPr sz="1200" spc="1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hakkında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ayrıntılı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bilgi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</a:t>
            </a:r>
            <a:r>
              <a:rPr sz="1200" spc="20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“Tampere </a:t>
            </a:r>
            <a:r>
              <a:rPr sz="1200" dirty="0">
                <a:latin typeface="Verdana"/>
                <a:cs typeface="Verdana"/>
              </a:rPr>
              <a:t>Sistem”</a:t>
            </a:r>
            <a:r>
              <a:rPr sz="1200" spc="3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konusunu</a:t>
            </a:r>
            <a:r>
              <a:rPr sz="1200" spc="4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okuyunuz.)</a:t>
            </a:r>
            <a:r>
              <a:rPr sz="1200" spc="3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Bunu</a:t>
            </a:r>
            <a:r>
              <a:rPr sz="1200" spc="4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şematik</a:t>
            </a:r>
            <a:r>
              <a:rPr sz="1200" spc="4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olarak</a:t>
            </a:r>
            <a:r>
              <a:rPr sz="1200" spc="4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belirtmek</a:t>
            </a:r>
            <a:r>
              <a:rPr sz="1200" spc="37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istersek </a:t>
            </a:r>
            <a:r>
              <a:rPr sz="1200" dirty="0">
                <a:latin typeface="Verdana"/>
                <a:cs typeface="Verdana"/>
              </a:rPr>
              <a:t>ortaya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şöyle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tablo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çıkar: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50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46)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05056" y="2661115"/>
            <a:ext cx="3377119" cy="153852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411728" y="4420359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Örnek.46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50"/>
              </a:lnSpc>
            </a:pPr>
            <a:fld id="{81D60167-4931-47E6-BA6A-407CBD079E47}" type="slidenum">
              <a:rPr spc="-25" dirty="0"/>
              <a:t>19</a:t>
            </a:fld>
            <a:endParaRPr spc="-25" dirty="0"/>
          </a:p>
        </p:txBody>
      </p:sp>
      <p:sp>
        <p:nvSpPr>
          <p:cNvPr id="5" name="object 5"/>
          <p:cNvSpPr txBox="1"/>
          <p:nvPr/>
        </p:nvSpPr>
        <p:spPr>
          <a:xfrm>
            <a:off x="886768" y="5069841"/>
            <a:ext cx="5783580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67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*Bu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örnek,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aralarında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perde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bulunan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diğer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sesler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geçerlidir.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Bu </a:t>
            </a:r>
            <a:r>
              <a:rPr sz="1200" dirty="0">
                <a:latin typeface="Verdana"/>
                <a:cs typeface="Verdana"/>
              </a:rPr>
              <a:t>seslere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“anarmonik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sesler”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denir.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Yani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diyez,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re</a:t>
            </a:r>
            <a:r>
              <a:rPr sz="1200" spc="2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bemolün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anarmonik sesidir.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86759" y="6206997"/>
            <a:ext cx="5779770" cy="3229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Verdana"/>
                <a:cs typeface="Verdana"/>
              </a:rPr>
              <a:t>Ses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Dizileri</a:t>
            </a:r>
            <a:endParaRPr sz="1200">
              <a:latin typeface="Verdana"/>
              <a:cs typeface="Verdana"/>
            </a:endParaRPr>
          </a:p>
          <a:p>
            <a:pPr marL="12700" marR="5080" indent="54610" algn="just">
              <a:lnSpc>
                <a:spcPct val="116199"/>
              </a:lnSpc>
              <a:spcBef>
                <a:spcPts val="1015"/>
              </a:spcBef>
            </a:pPr>
            <a:r>
              <a:rPr sz="1200" dirty="0">
                <a:latin typeface="Verdana"/>
                <a:cs typeface="Verdana"/>
              </a:rPr>
              <a:t>Belli</a:t>
            </a:r>
            <a:r>
              <a:rPr sz="1200" spc="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oktav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içindeki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belli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aralık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düzenine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“dizi”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denir.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Dizi, bir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müzik </a:t>
            </a:r>
            <a:r>
              <a:rPr sz="1200" dirty="0">
                <a:latin typeface="Verdana"/>
                <a:cs typeface="Verdana"/>
              </a:rPr>
              <a:t>sistemine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temel</a:t>
            </a:r>
            <a:r>
              <a:rPr sz="1200" spc="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olan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belirli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perdelerdeki</a:t>
            </a:r>
            <a:r>
              <a:rPr sz="1200" spc="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seslerin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sıralanmasıyla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oluşur.</a:t>
            </a:r>
            <a:r>
              <a:rPr sz="1200" spc="35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Bu </a:t>
            </a:r>
            <a:r>
              <a:rPr sz="1200" dirty="0">
                <a:latin typeface="Verdana"/>
                <a:cs typeface="Verdana"/>
              </a:rPr>
              <a:t>sıralanış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biçimi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müzik türlerine,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bölgelere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göre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değişir.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Dizileri</a:t>
            </a:r>
            <a:r>
              <a:rPr sz="1200" spc="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altı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kümede toplayabiliriz.</a:t>
            </a:r>
            <a:endParaRPr sz="1200">
              <a:latin typeface="Verdana"/>
              <a:cs typeface="Verdana"/>
            </a:endParaRPr>
          </a:p>
          <a:p>
            <a:pPr marL="469265" indent="-227965">
              <a:lnSpc>
                <a:spcPct val="100000"/>
              </a:lnSpc>
              <a:spcBef>
                <a:spcPts val="1245"/>
              </a:spcBef>
              <a:buAutoNum type="arabicPeriod"/>
              <a:tabLst>
                <a:tab pos="469265" algn="l"/>
              </a:tabLst>
            </a:pPr>
            <a:r>
              <a:rPr sz="1200" dirty="0">
                <a:latin typeface="Verdana"/>
                <a:cs typeface="Verdana"/>
              </a:rPr>
              <a:t>Pentatonik</a:t>
            </a:r>
            <a:r>
              <a:rPr sz="1200" spc="6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Verdana"/>
                <a:cs typeface="Verdana"/>
              </a:rPr>
              <a:t>diziler</a:t>
            </a:r>
            <a:endParaRPr sz="1200">
              <a:latin typeface="Verdana"/>
              <a:cs typeface="Verdana"/>
            </a:endParaRPr>
          </a:p>
          <a:p>
            <a:pPr marL="469265" indent="-227965">
              <a:lnSpc>
                <a:spcPct val="100000"/>
              </a:lnSpc>
              <a:spcBef>
                <a:spcPts val="1225"/>
              </a:spcBef>
              <a:buAutoNum type="arabicPeriod"/>
              <a:tabLst>
                <a:tab pos="469265" algn="l"/>
              </a:tabLst>
            </a:pPr>
            <a:r>
              <a:rPr sz="1200" spc="-10" dirty="0">
                <a:latin typeface="Verdana"/>
                <a:cs typeface="Verdana"/>
              </a:rPr>
              <a:t>Modlar</a:t>
            </a:r>
            <a:endParaRPr sz="1200">
              <a:latin typeface="Verdana"/>
              <a:cs typeface="Verdana"/>
            </a:endParaRPr>
          </a:p>
          <a:p>
            <a:pPr marL="469265" indent="-227965">
              <a:lnSpc>
                <a:spcPct val="100000"/>
              </a:lnSpc>
              <a:spcBef>
                <a:spcPts val="1250"/>
              </a:spcBef>
              <a:buAutoNum type="arabicPeriod"/>
              <a:tabLst>
                <a:tab pos="469265" algn="l"/>
              </a:tabLst>
            </a:pPr>
            <a:r>
              <a:rPr sz="1200" dirty="0">
                <a:latin typeface="Verdana"/>
                <a:cs typeface="Verdana"/>
              </a:rPr>
              <a:t>Makam</a:t>
            </a:r>
            <a:r>
              <a:rPr sz="1200" spc="11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Verdana"/>
                <a:cs typeface="Verdana"/>
              </a:rPr>
              <a:t>dizileri</a:t>
            </a:r>
            <a:endParaRPr sz="1200">
              <a:latin typeface="Verdana"/>
              <a:cs typeface="Verdana"/>
            </a:endParaRPr>
          </a:p>
          <a:p>
            <a:pPr marL="469265" indent="-227965">
              <a:lnSpc>
                <a:spcPct val="100000"/>
              </a:lnSpc>
              <a:spcBef>
                <a:spcPts val="1225"/>
              </a:spcBef>
              <a:buAutoNum type="arabicPeriod"/>
              <a:tabLst>
                <a:tab pos="469265" algn="l"/>
              </a:tabLst>
            </a:pPr>
            <a:r>
              <a:rPr sz="1200" dirty="0">
                <a:latin typeface="Verdana"/>
                <a:cs typeface="Verdana"/>
              </a:rPr>
              <a:t>Tonal</a:t>
            </a:r>
            <a:r>
              <a:rPr sz="1200" spc="114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Verdana"/>
                <a:cs typeface="Verdana"/>
              </a:rPr>
              <a:t>diziler</a:t>
            </a:r>
            <a:endParaRPr sz="1200">
              <a:latin typeface="Verdana"/>
              <a:cs typeface="Verdana"/>
            </a:endParaRPr>
          </a:p>
          <a:p>
            <a:pPr marL="469265" indent="-227965">
              <a:lnSpc>
                <a:spcPct val="100000"/>
              </a:lnSpc>
              <a:spcBef>
                <a:spcPts val="1245"/>
              </a:spcBef>
              <a:buAutoNum type="arabicPeriod"/>
              <a:tabLst>
                <a:tab pos="469265" algn="l"/>
              </a:tabLst>
            </a:pPr>
            <a:r>
              <a:rPr sz="1200" dirty="0">
                <a:latin typeface="Verdana"/>
                <a:cs typeface="Verdana"/>
              </a:rPr>
              <a:t>Caz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müziği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dizileri</a:t>
            </a:r>
            <a:endParaRPr sz="1200">
              <a:latin typeface="Verdana"/>
              <a:cs typeface="Verdana"/>
            </a:endParaRPr>
          </a:p>
          <a:p>
            <a:pPr marL="469265" indent="-227965">
              <a:lnSpc>
                <a:spcPct val="100000"/>
              </a:lnSpc>
              <a:spcBef>
                <a:spcPts val="1250"/>
              </a:spcBef>
              <a:buAutoNum type="arabicPeriod"/>
              <a:tabLst>
                <a:tab pos="469265" algn="l"/>
              </a:tabLst>
            </a:pPr>
            <a:r>
              <a:rPr sz="1200" dirty="0">
                <a:latin typeface="Verdana"/>
                <a:cs typeface="Verdana"/>
              </a:rPr>
              <a:t>Atonal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Verdana"/>
                <a:cs typeface="Verdana"/>
              </a:rPr>
              <a:t>diziler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8" name="Resim 7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89C86FF9-4D8A-B312-2B41-7A50ED4496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66800" y="1228087"/>
            <a:ext cx="4426585" cy="2705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00" b="1" dirty="0">
                <a:latin typeface="Verdana"/>
                <a:cs typeface="Verdana"/>
              </a:rPr>
              <a:t>TEMEL</a:t>
            </a:r>
            <a:r>
              <a:rPr sz="1600" b="1" spc="-30" dirty="0">
                <a:latin typeface="Verdana"/>
                <a:cs typeface="Verdana"/>
              </a:rPr>
              <a:t> </a:t>
            </a:r>
            <a:r>
              <a:rPr sz="1600" b="1" dirty="0">
                <a:latin typeface="Verdana"/>
                <a:cs typeface="Verdana"/>
              </a:rPr>
              <a:t>MÜZİK</a:t>
            </a:r>
            <a:r>
              <a:rPr sz="1600" b="1" spc="-45" dirty="0">
                <a:latin typeface="Verdana"/>
                <a:cs typeface="Verdana"/>
              </a:rPr>
              <a:t> </a:t>
            </a:r>
            <a:r>
              <a:rPr sz="1600" b="1" dirty="0">
                <a:latin typeface="Verdana"/>
                <a:cs typeface="Verdana"/>
              </a:rPr>
              <a:t>EĞİTİMİ</a:t>
            </a:r>
            <a:r>
              <a:rPr sz="1600" b="1" spc="-45" dirty="0">
                <a:latin typeface="Verdana"/>
                <a:cs typeface="Verdana"/>
              </a:rPr>
              <a:t> </a:t>
            </a:r>
            <a:r>
              <a:rPr sz="1600" b="1" dirty="0">
                <a:latin typeface="Verdana"/>
                <a:cs typeface="Verdana"/>
              </a:rPr>
              <a:t>DERS</a:t>
            </a:r>
            <a:r>
              <a:rPr sz="1600" b="1" spc="-20" dirty="0">
                <a:latin typeface="Verdana"/>
                <a:cs typeface="Verdana"/>
              </a:rPr>
              <a:t> </a:t>
            </a:r>
            <a:r>
              <a:rPr sz="1600" b="1" spc="-10" dirty="0">
                <a:latin typeface="Verdana"/>
                <a:cs typeface="Verdana"/>
              </a:rPr>
              <a:t>NOTLARI</a:t>
            </a:r>
            <a:endParaRPr sz="16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6766" y="1978278"/>
            <a:ext cx="5785485" cy="16141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Verdana"/>
                <a:cs typeface="Verdana"/>
              </a:rPr>
              <a:t>Müzik</a:t>
            </a:r>
            <a:r>
              <a:rPr sz="1200" b="1" spc="-10" dirty="0">
                <a:latin typeface="Verdana"/>
                <a:cs typeface="Verdana"/>
              </a:rPr>
              <a:t> Nedir?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399"/>
              </a:lnSpc>
              <a:spcBef>
                <a:spcPts val="1010"/>
              </a:spcBef>
            </a:pPr>
            <a:r>
              <a:rPr sz="1200" dirty="0">
                <a:latin typeface="Verdana"/>
                <a:cs typeface="Verdana"/>
              </a:rPr>
              <a:t>*Müzik</a:t>
            </a:r>
            <a:r>
              <a:rPr sz="1200" spc="12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hakkında</a:t>
            </a:r>
            <a:r>
              <a:rPr sz="1200" spc="13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çok</a:t>
            </a:r>
            <a:r>
              <a:rPr sz="1200" spc="14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fazla</a:t>
            </a:r>
            <a:r>
              <a:rPr sz="1200" spc="12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tanım</a:t>
            </a:r>
            <a:r>
              <a:rPr sz="1200" spc="13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vardır.</a:t>
            </a:r>
            <a:r>
              <a:rPr sz="1200" spc="14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Hepsi</a:t>
            </a:r>
            <a:r>
              <a:rPr sz="1200" spc="14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13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kabul</a:t>
            </a:r>
            <a:r>
              <a:rPr sz="1200" spc="140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edilebilir </a:t>
            </a:r>
            <a:r>
              <a:rPr sz="1200" dirty="0">
                <a:latin typeface="Verdana"/>
                <a:cs typeface="Verdana"/>
              </a:rPr>
              <a:t>tanımlardır,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ancak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hepsini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içine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alacak</a:t>
            </a:r>
            <a:r>
              <a:rPr sz="1200" spc="2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genel</a:t>
            </a:r>
            <a:r>
              <a:rPr sz="1200" spc="2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tanım</a:t>
            </a:r>
            <a:r>
              <a:rPr sz="1200" spc="2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yapmak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oldukça </a:t>
            </a:r>
            <a:r>
              <a:rPr sz="1200" dirty="0">
                <a:latin typeface="Verdana"/>
                <a:cs typeface="Verdana"/>
              </a:rPr>
              <a:t>zordur.</a:t>
            </a:r>
            <a:r>
              <a:rPr sz="1200" spc="4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Ancak</a:t>
            </a:r>
            <a:r>
              <a:rPr sz="1200" spc="4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yine</a:t>
            </a:r>
            <a:r>
              <a:rPr sz="1200" spc="48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4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tanımlamaya</a:t>
            </a:r>
            <a:r>
              <a:rPr sz="1200" spc="48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çalışırsa</a:t>
            </a:r>
            <a:r>
              <a:rPr sz="1200" spc="4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şöyle</a:t>
            </a:r>
            <a:r>
              <a:rPr sz="1200" spc="48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diyebiliriz:</a:t>
            </a:r>
            <a:r>
              <a:rPr sz="1200" spc="49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Müzik, </a:t>
            </a:r>
            <a:r>
              <a:rPr sz="1200" dirty="0">
                <a:latin typeface="Verdana"/>
                <a:cs typeface="Verdana"/>
              </a:rPr>
              <a:t>insanların</a:t>
            </a:r>
            <a:r>
              <a:rPr sz="1200" spc="2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hislerini,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düşüncelerini,</a:t>
            </a:r>
            <a:r>
              <a:rPr sz="1200" spc="24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doğadan</a:t>
            </a:r>
            <a:r>
              <a:rPr sz="1200" spc="2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aldıklarını</a:t>
            </a:r>
            <a:r>
              <a:rPr sz="1200" spc="2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bazen</a:t>
            </a:r>
            <a:r>
              <a:rPr sz="1200" spc="2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salt </a:t>
            </a:r>
            <a:r>
              <a:rPr sz="1200" dirty="0">
                <a:latin typeface="Verdana"/>
                <a:cs typeface="Verdana"/>
              </a:rPr>
              <a:t>doğayı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anlatan,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ifade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eden,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düzenlenmiş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seslerdir.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En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ilkel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çağlardan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beri </a:t>
            </a:r>
            <a:r>
              <a:rPr sz="1200" dirty="0">
                <a:latin typeface="Verdana"/>
                <a:cs typeface="Verdana"/>
              </a:rPr>
              <a:t>var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olduğu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bilinmektedir.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">
              <a:lnSpc>
                <a:spcPts val="1150"/>
              </a:lnSpc>
            </a:pPr>
            <a:fld id="{81D60167-4931-47E6-BA6A-407CBD079E47}" type="slidenum">
              <a:rPr spc="-50" dirty="0"/>
              <a:t>2</a:t>
            </a:fld>
            <a:endParaRPr spc="-50" dirty="0"/>
          </a:p>
        </p:txBody>
      </p:sp>
      <p:sp>
        <p:nvSpPr>
          <p:cNvPr id="4" name="object 4"/>
          <p:cNvSpPr txBox="1"/>
          <p:nvPr/>
        </p:nvSpPr>
        <p:spPr>
          <a:xfrm>
            <a:off x="881176" y="3789631"/>
            <a:ext cx="5800090" cy="3326765"/>
          </a:xfrm>
          <a:prstGeom prst="rect">
            <a:avLst/>
          </a:prstGeom>
          <a:solidFill>
            <a:srgbClr val="F8FCFF"/>
          </a:solidFill>
        </p:spPr>
        <p:txBody>
          <a:bodyPr vert="horz" wrap="square" lIns="0" tIns="0" rIns="0" bIns="0" rtlCol="0">
            <a:spAutoFit/>
          </a:bodyPr>
          <a:lstStyle/>
          <a:p>
            <a:pPr marL="17780" algn="just">
              <a:lnSpc>
                <a:spcPct val="100000"/>
              </a:lnSpc>
            </a:pPr>
            <a:r>
              <a:rPr sz="1200" dirty="0">
                <a:latin typeface="Verdana"/>
                <a:cs typeface="Verdana"/>
              </a:rPr>
              <a:t>Eski</a:t>
            </a:r>
            <a:r>
              <a:rPr sz="1200" spc="3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Yunan</a:t>
            </a:r>
            <a:r>
              <a:rPr sz="1200" spc="3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Felsefesinde</a:t>
            </a:r>
            <a:r>
              <a:rPr sz="1200" spc="3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müziğin</a:t>
            </a:r>
            <a:r>
              <a:rPr sz="1200" spc="3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etkisi</a:t>
            </a:r>
            <a:r>
              <a:rPr sz="1200" spc="3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yoğun</a:t>
            </a:r>
            <a:r>
              <a:rPr sz="1200" spc="3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olarak</a:t>
            </a:r>
            <a:r>
              <a:rPr sz="1200" spc="3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görülür.</a:t>
            </a:r>
            <a:r>
              <a:rPr sz="1200" spc="35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Nitekim;</a:t>
            </a:r>
            <a:endParaRPr sz="1200">
              <a:latin typeface="Verdana"/>
              <a:cs typeface="Verdana"/>
            </a:endParaRPr>
          </a:p>
          <a:p>
            <a:pPr marL="17780" algn="just">
              <a:lnSpc>
                <a:spcPct val="100000"/>
              </a:lnSpc>
            </a:pPr>
            <a:r>
              <a:rPr sz="1200" i="1" spc="-10" dirty="0">
                <a:latin typeface="Verdana"/>
                <a:cs typeface="Verdana"/>
              </a:rPr>
              <a:t>Musiki-musika-muzika-</a:t>
            </a:r>
            <a:r>
              <a:rPr sz="1200" i="1" dirty="0">
                <a:latin typeface="Verdana"/>
                <a:cs typeface="Verdana"/>
              </a:rPr>
              <a:t>müzik</a:t>
            </a:r>
            <a:r>
              <a:rPr sz="1200" i="1" spc="42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kelimeleri</a:t>
            </a:r>
            <a:r>
              <a:rPr sz="1200" spc="43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Yunanca</a:t>
            </a:r>
            <a:r>
              <a:rPr sz="1200" spc="42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kökenlidir.</a:t>
            </a:r>
            <a:r>
              <a:rPr sz="1200" spc="415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Yunan</a:t>
            </a:r>
            <a:endParaRPr sz="1200">
              <a:latin typeface="Verdana"/>
              <a:cs typeface="Verdana"/>
            </a:endParaRPr>
          </a:p>
          <a:p>
            <a:pPr marL="17780" marR="7620" algn="just">
              <a:lnSpc>
                <a:spcPct val="101400"/>
              </a:lnSpc>
              <a:spcBef>
                <a:spcPts val="5"/>
              </a:spcBef>
            </a:pPr>
            <a:r>
              <a:rPr sz="1200" dirty="0">
                <a:latin typeface="Verdana"/>
                <a:cs typeface="Verdana"/>
              </a:rPr>
              <a:t>alfabesinde</a:t>
            </a:r>
            <a:r>
              <a:rPr sz="1200" spc="195" dirty="0">
                <a:latin typeface="Times New Roman"/>
                <a:cs typeface="Times New Roman"/>
              </a:rPr>
              <a:t>  </a:t>
            </a:r>
            <a:r>
              <a:rPr sz="1200" i="1" spc="-10" dirty="0">
                <a:latin typeface="Verdana"/>
                <a:cs typeface="Verdana"/>
              </a:rPr>
              <a:t>m-o-u-s-</a:t>
            </a:r>
            <a:r>
              <a:rPr sz="1200" i="1" dirty="0">
                <a:latin typeface="Verdana"/>
                <a:cs typeface="Verdana"/>
              </a:rPr>
              <a:t>a</a:t>
            </a:r>
            <a:r>
              <a:rPr sz="1200" spc="19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harfleriyle</a:t>
            </a:r>
            <a:r>
              <a:rPr sz="1200" spc="7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yazılan</a:t>
            </a:r>
            <a:r>
              <a:rPr sz="1200" spc="7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7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musa</a:t>
            </a:r>
            <a:r>
              <a:rPr sz="1200" spc="7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diye</a:t>
            </a:r>
            <a:r>
              <a:rPr sz="1200" spc="7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okunan</a:t>
            </a:r>
            <a:r>
              <a:rPr sz="1200" spc="70" dirty="0">
                <a:latin typeface="Verdana"/>
                <a:cs typeface="Verdana"/>
              </a:rPr>
              <a:t>  </a:t>
            </a:r>
            <a:r>
              <a:rPr sz="1200" spc="-20" dirty="0">
                <a:latin typeface="Verdana"/>
                <a:cs typeface="Verdana"/>
              </a:rPr>
              <a:t>peri </a:t>
            </a:r>
            <a:r>
              <a:rPr sz="1200" dirty="0">
                <a:latin typeface="Verdana"/>
                <a:cs typeface="Verdana"/>
              </a:rPr>
              <a:t>anlamındaki</a:t>
            </a:r>
            <a:r>
              <a:rPr sz="1200" spc="3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kelimenin</a:t>
            </a:r>
            <a:r>
              <a:rPr sz="1200" spc="3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sonuna</a:t>
            </a:r>
            <a:r>
              <a:rPr sz="1200" spc="3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gelen</a:t>
            </a:r>
            <a:r>
              <a:rPr sz="1200" spc="3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–ike</a:t>
            </a:r>
            <a:r>
              <a:rPr sz="1200" spc="4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veya</a:t>
            </a:r>
            <a:r>
              <a:rPr sz="1200" spc="4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–ika</a:t>
            </a:r>
            <a:r>
              <a:rPr sz="1200" spc="3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takısı,</a:t>
            </a:r>
            <a:r>
              <a:rPr sz="1200" spc="3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</a:t>
            </a:r>
            <a:r>
              <a:rPr sz="1200" spc="31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kelimeye </a:t>
            </a:r>
            <a:r>
              <a:rPr sz="1200" dirty="0">
                <a:latin typeface="Verdana"/>
                <a:cs typeface="Verdana"/>
              </a:rPr>
              <a:t>konuşulan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dil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anlamını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kazandırır;</a:t>
            </a:r>
            <a:r>
              <a:rPr sz="1200" spc="2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Elenika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(Yunanca),</a:t>
            </a:r>
            <a:r>
              <a:rPr sz="1200" spc="2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Turkika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(Türkçe), </a:t>
            </a:r>
            <a:r>
              <a:rPr sz="1200" dirty="0">
                <a:latin typeface="Verdana"/>
                <a:cs typeface="Verdana"/>
              </a:rPr>
              <a:t>İtalika</a:t>
            </a:r>
            <a:r>
              <a:rPr sz="1200" spc="1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(İtalyanca)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örneklerinde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olduğu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gibi.</a:t>
            </a:r>
            <a:r>
              <a:rPr sz="1200" spc="1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Musa’ya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eklenen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–ike</a:t>
            </a:r>
            <a:r>
              <a:rPr sz="1200" spc="15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takısı, </a:t>
            </a:r>
            <a:r>
              <a:rPr sz="1200" dirty="0">
                <a:latin typeface="Verdana"/>
                <a:cs typeface="Verdana"/>
              </a:rPr>
              <a:t>peri</a:t>
            </a:r>
            <a:r>
              <a:rPr sz="1200" spc="3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sözcüğüne</a:t>
            </a:r>
            <a:r>
              <a:rPr sz="1200" spc="3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3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perilerin</a:t>
            </a:r>
            <a:r>
              <a:rPr sz="1200" spc="3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konuştuğu</a:t>
            </a:r>
            <a:r>
              <a:rPr sz="1200" spc="2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dil</a:t>
            </a:r>
            <a:r>
              <a:rPr sz="1200" spc="3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anlamını</a:t>
            </a:r>
            <a:r>
              <a:rPr sz="1200" spc="3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verir.(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</a:t>
            </a:r>
            <a:r>
              <a:rPr sz="1200" spc="3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musiké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spc="-50" dirty="0">
                <a:latin typeface="Verdana"/>
                <a:cs typeface="Verdana"/>
              </a:rPr>
              <a:t>) </a:t>
            </a:r>
            <a:r>
              <a:rPr sz="1200" dirty="0">
                <a:latin typeface="Verdana"/>
                <a:cs typeface="Verdana"/>
              </a:rPr>
              <a:t>Mûsikiye</a:t>
            </a:r>
            <a:r>
              <a:rPr sz="1200" spc="6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daha</a:t>
            </a:r>
            <a:r>
              <a:rPr sz="1200" spc="5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sonraları</a:t>
            </a:r>
            <a:r>
              <a:rPr sz="1200" spc="7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toplumumuzda</a:t>
            </a:r>
            <a:r>
              <a:rPr sz="1200" spc="5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İslâmi</a:t>
            </a:r>
            <a:r>
              <a:rPr sz="1200" spc="6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terimle</a:t>
            </a:r>
            <a:r>
              <a:rPr sz="1200" spc="6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meleklerin</a:t>
            </a:r>
            <a:r>
              <a:rPr sz="1200" spc="50" dirty="0">
                <a:latin typeface="Verdana"/>
                <a:cs typeface="Verdana"/>
              </a:rPr>
              <a:t>  </a:t>
            </a:r>
            <a:r>
              <a:rPr sz="1200" spc="-20" dirty="0">
                <a:latin typeface="Verdana"/>
                <a:cs typeface="Verdana"/>
              </a:rPr>
              <a:t>dili </a:t>
            </a:r>
            <a:r>
              <a:rPr sz="1200" dirty="0">
                <a:latin typeface="Verdana"/>
                <a:cs typeface="Verdana"/>
              </a:rPr>
              <a:t>denilmiştir.(Elest</a:t>
            </a:r>
            <a:r>
              <a:rPr sz="1200" spc="3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bezmi’nin</a:t>
            </a:r>
            <a:r>
              <a:rPr sz="1200" spc="3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avazesi)</a:t>
            </a:r>
            <a:r>
              <a:rPr sz="1200" spc="3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durum,</a:t>
            </a:r>
            <a:r>
              <a:rPr sz="1200" spc="3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müziğe</a:t>
            </a:r>
            <a:r>
              <a:rPr sz="1200" spc="3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eski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çağlardan </a:t>
            </a:r>
            <a:r>
              <a:rPr sz="1200" dirty="0">
                <a:latin typeface="Verdana"/>
                <a:cs typeface="Verdana"/>
              </a:rPr>
              <a:t>itibaren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batıda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doğuda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-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tanrısal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özellikler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atfedildiğini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gösterir.</a:t>
            </a:r>
            <a:endParaRPr sz="1200">
              <a:latin typeface="Verdana"/>
              <a:cs typeface="Verdana"/>
            </a:endParaRPr>
          </a:p>
          <a:p>
            <a:pPr marL="17780" marR="15240" algn="just">
              <a:lnSpc>
                <a:spcPct val="101699"/>
              </a:lnSpc>
              <a:spcBef>
                <a:spcPts val="1365"/>
              </a:spcBef>
            </a:pPr>
            <a:r>
              <a:rPr sz="1200" dirty="0">
                <a:latin typeface="Verdana"/>
                <a:cs typeface="Verdana"/>
              </a:rPr>
              <a:t>Müzik;</a:t>
            </a:r>
            <a:r>
              <a:rPr sz="1200" spc="2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hem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sanat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hem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bilimdir.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Duygusal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olarak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algılanışının </a:t>
            </a:r>
            <a:r>
              <a:rPr sz="1200" dirty="0">
                <a:latin typeface="Verdana"/>
                <a:cs typeface="Verdana"/>
              </a:rPr>
              <a:t>yanı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sıra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akıl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ile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kavranabilir.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özelliği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ile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bireyin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toplumun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duyuş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4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biliş</a:t>
            </a:r>
            <a:r>
              <a:rPr sz="1200" spc="4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açısından</a:t>
            </a:r>
            <a:r>
              <a:rPr sz="1200" spc="43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durumunu</a:t>
            </a:r>
            <a:r>
              <a:rPr sz="1200" spc="43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belirlediği</a:t>
            </a:r>
            <a:r>
              <a:rPr sz="1200" spc="4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gibi,</a:t>
            </a:r>
            <a:r>
              <a:rPr sz="1200" spc="4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gelişim</a:t>
            </a:r>
            <a:r>
              <a:rPr sz="1200" spc="43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4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değişimini</a:t>
            </a:r>
            <a:r>
              <a:rPr sz="1200" spc="480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de </a:t>
            </a:r>
            <a:r>
              <a:rPr sz="1200" dirty="0">
                <a:latin typeface="Verdana"/>
                <a:cs typeface="Verdana"/>
              </a:rPr>
              <a:t>sağlayan</a:t>
            </a:r>
            <a:r>
              <a:rPr sz="1200" spc="3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organik</a:t>
            </a:r>
            <a:r>
              <a:rPr sz="1200" spc="3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3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yapıdır.</a:t>
            </a:r>
            <a:r>
              <a:rPr sz="1200" spc="3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Sesin</a:t>
            </a:r>
            <a:r>
              <a:rPr sz="1200" spc="3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en</a:t>
            </a:r>
            <a:r>
              <a:rPr sz="1200" spc="3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güzel</a:t>
            </a:r>
            <a:r>
              <a:rPr sz="1200" spc="3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şekli</a:t>
            </a:r>
            <a:r>
              <a:rPr sz="1200" spc="3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müzik</a:t>
            </a:r>
            <a:r>
              <a:rPr sz="1200" spc="3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ile</a:t>
            </a:r>
            <a:r>
              <a:rPr sz="1200" spc="3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dile</a:t>
            </a:r>
            <a:r>
              <a:rPr sz="1200" spc="32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gelir. </a:t>
            </a:r>
            <a:r>
              <a:rPr sz="1200" dirty="0">
                <a:latin typeface="Verdana"/>
                <a:cs typeface="Verdana"/>
              </a:rPr>
              <a:t>Resim,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renklerin</a:t>
            </a:r>
            <a:r>
              <a:rPr sz="1200" spc="3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birleşmesinden;</a:t>
            </a:r>
            <a:r>
              <a:rPr sz="1200" spc="3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şiir,</a:t>
            </a:r>
            <a:r>
              <a:rPr sz="1200" spc="2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kelimelerin</a:t>
            </a:r>
            <a:r>
              <a:rPr sz="1200" spc="3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kaynaşmasından</a:t>
            </a:r>
            <a:r>
              <a:rPr sz="1200" spc="29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nasıl </a:t>
            </a:r>
            <a:r>
              <a:rPr sz="1200" dirty="0">
                <a:latin typeface="Verdana"/>
                <a:cs typeface="Verdana"/>
              </a:rPr>
              <a:t>oluşuyorsa;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müzik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seslerin,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duygu,</a:t>
            </a:r>
            <a:r>
              <a:rPr sz="1200" spc="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düşünce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heyecanımızı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anlatmak </a:t>
            </a:r>
            <a:r>
              <a:rPr sz="1200" dirty="0">
                <a:latin typeface="Verdana"/>
                <a:cs typeface="Verdana"/>
              </a:rPr>
              <a:t>üzere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belli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estetik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anlayışına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göre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seçilip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işlenmesinden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oluşmaktadır.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6759" y="7621651"/>
            <a:ext cx="5784850" cy="1525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latin typeface="Verdana"/>
                <a:cs typeface="Verdana"/>
              </a:rPr>
              <a:t>Ses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980"/>
              </a:spcBef>
            </a:pPr>
            <a:r>
              <a:rPr sz="1200" dirty="0">
                <a:latin typeface="Verdana"/>
                <a:cs typeface="Verdana"/>
              </a:rPr>
              <a:t>Herhangi</a:t>
            </a:r>
            <a:r>
              <a:rPr sz="1200" spc="2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1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cisimden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çıkan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</a:t>
            </a:r>
            <a:r>
              <a:rPr sz="1200" spc="1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dalgalarının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hava</a:t>
            </a:r>
            <a:r>
              <a:rPr sz="1200" spc="1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aracılığıyla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kulağımıza </a:t>
            </a:r>
            <a:r>
              <a:rPr sz="1200" dirty="0">
                <a:latin typeface="Verdana"/>
                <a:cs typeface="Verdana"/>
              </a:rPr>
              <a:t>ulaşmasına</a:t>
            </a:r>
            <a:r>
              <a:rPr sz="1200" spc="2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</a:t>
            </a:r>
            <a:r>
              <a:rPr sz="1200" spc="20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denir.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İnsan</a:t>
            </a:r>
            <a:r>
              <a:rPr sz="1200" spc="20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kulağı</a:t>
            </a:r>
            <a:r>
              <a:rPr sz="1200" spc="20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20</a:t>
            </a:r>
            <a:r>
              <a:rPr sz="1200" spc="1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20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20.000</a:t>
            </a:r>
            <a:r>
              <a:rPr sz="1200" spc="20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Mhz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arasındaki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sesleri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duyabilmektedir.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Sesin</a:t>
            </a:r>
            <a:r>
              <a:rPr sz="1200" spc="-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özellikleri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şöyle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sıralanabilir: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25"/>
              </a:spcBef>
            </a:pPr>
            <a:r>
              <a:rPr sz="1200" b="1" dirty="0">
                <a:latin typeface="Verdana"/>
                <a:cs typeface="Verdana"/>
              </a:rPr>
              <a:t>1.Sesin</a:t>
            </a:r>
            <a:r>
              <a:rPr sz="1200" b="1" spc="27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Yüksekliği:</a:t>
            </a:r>
            <a:r>
              <a:rPr sz="1200" b="1" spc="3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Seslerin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tizliğini(inceliğini)</a:t>
            </a:r>
            <a:r>
              <a:rPr sz="1200" spc="2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pesliğini</a:t>
            </a:r>
            <a:r>
              <a:rPr sz="1200" spc="30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(kalınlığını)</a:t>
            </a:r>
            <a:endParaRPr sz="12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240"/>
              </a:spcBef>
            </a:pPr>
            <a:r>
              <a:rPr sz="1200" dirty="0">
                <a:latin typeface="Verdana"/>
                <a:cs typeface="Verdana"/>
              </a:rPr>
              <a:t>ifade</a:t>
            </a:r>
            <a:r>
              <a:rPr sz="1200" spc="11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Verdana"/>
                <a:cs typeface="Verdana"/>
              </a:rPr>
              <a:t>eder.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8" name="Resim 7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3B0FD6A0-52C5-216C-3386-3810677FE8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6762" y="1197611"/>
            <a:ext cx="5786120" cy="15563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16799"/>
              </a:lnSpc>
              <a:spcBef>
                <a:spcPts val="95"/>
              </a:spcBef>
            </a:pPr>
            <a:r>
              <a:rPr sz="1200" dirty="0">
                <a:latin typeface="Verdana"/>
                <a:cs typeface="Verdana"/>
              </a:rPr>
              <a:t>*Günümüzde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müzik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eğitiminde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yaygın</a:t>
            </a:r>
            <a:r>
              <a:rPr sz="1200" spc="1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olarak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kullanılan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</a:t>
            </a:r>
            <a:r>
              <a:rPr sz="1200" spc="2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tona</a:t>
            </a:r>
            <a:r>
              <a:rPr sz="1200" spc="18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dizidir. </a:t>
            </a:r>
            <a:r>
              <a:rPr sz="1200" dirty="0">
                <a:latin typeface="Verdana"/>
                <a:cs typeface="Verdana"/>
              </a:rPr>
              <a:t>Özellikle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Batı</a:t>
            </a:r>
            <a:r>
              <a:rPr sz="1200" spc="2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müziğinde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fazlaca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kullanılan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tonal</a:t>
            </a:r>
            <a:r>
              <a:rPr sz="1200" spc="2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dizi,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Dünya’da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evrensel </a:t>
            </a:r>
            <a:r>
              <a:rPr sz="1200" dirty="0">
                <a:latin typeface="Verdana"/>
                <a:cs typeface="Verdana"/>
              </a:rPr>
              <a:t>kullanılan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yapıya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kavuşmuştur.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25"/>
              </a:spcBef>
            </a:pPr>
            <a:r>
              <a:rPr sz="1200" b="1" spc="-10" dirty="0">
                <a:latin typeface="Verdana"/>
                <a:cs typeface="Verdana"/>
              </a:rPr>
              <a:t>Oktav</a:t>
            </a:r>
            <a:endParaRPr sz="1200">
              <a:latin typeface="Verdana"/>
              <a:cs typeface="Verdana"/>
            </a:endParaRPr>
          </a:p>
          <a:p>
            <a:pPr marL="12700" marR="9525" algn="just">
              <a:lnSpc>
                <a:spcPct val="114999"/>
              </a:lnSpc>
              <a:spcBef>
                <a:spcPts val="1035"/>
              </a:spcBef>
            </a:pPr>
            <a:r>
              <a:rPr sz="1200" dirty="0">
                <a:latin typeface="Verdana"/>
                <a:cs typeface="Verdana"/>
              </a:rPr>
              <a:t>*Aynı</a:t>
            </a:r>
            <a:r>
              <a:rPr sz="1200" spc="3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ismi</a:t>
            </a:r>
            <a:r>
              <a:rPr sz="1200" spc="3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taşıyan</a:t>
            </a:r>
            <a:r>
              <a:rPr sz="1200" spc="3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3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</a:t>
            </a:r>
            <a:r>
              <a:rPr sz="1200" spc="3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arasındaki</a:t>
            </a:r>
            <a:r>
              <a:rPr sz="1200" spc="3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sekiz</a:t>
            </a:r>
            <a:r>
              <a:rPr sz="1200" spc="3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notalık</a:t>
            </a:r>
            <a:r>
              <a:rPr sz="1200" spc="3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aralığa</a:t>
            </a:r>
            <a:r>
              <a:rPr sz="1200" spc="3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oktav</a:t>
            </a:r>
            <a:r>
              <a:rPr sz="1200" spc="32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denir. </a:t>
            </a:r>
            <a:r>
              <a:rPr sz="1200" dirty="0">
                <a:latin typeface="Verdana"/>
                <a:cs typeface="Verdana"/>
              </a:rPr>
              <a:t>İsimleri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-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olan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notaların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yükseklik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dereceleri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farklıdır.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47)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65375" y="2922595"/>
            <a:ext cx="2825115" cy="87183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411728" y="3981448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Örnek.47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86768" y="4661151"/>
            <a:ext cx="5788660" cy="976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latin typeface="Verdana"/>
                <a:cs typeface="Verdana"/>
              </a:rPr>
              <a:t>Gam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1010"/>
              </a:spcBef>
            </a:pPr>
            <a:r>
              <a:rPr sz="1200" dirty="0">
                <a:latin typeface="Verdana"/>
                <a:cs typeface="Verdana"/>
              </a:rPr>
              <a:t>Bir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sesten</a:t>
            </a:r>
            <a:r>
              <a:rPr sz="1200" spc="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başlayıp,</a:t>
            </a:r>
            <a:r>
              <a:rPr sz="1200" spc="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sesin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oktavında</a:t>
            </a:r>
            <a:r>
              <a:rPr sz="1200" spc="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sona</a:t>
            </a:r>
            <a:r>
              <a:rPr sz="1200" spc="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eren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</a:t>
            </a:r>
            <a:r>
              <a:rPr sz="1200" spc="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dizisidir.</a:t>
            </a:r>
            <a:r>
              <a:rPr sz="1200" spc="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Kalın</a:t>
            </a:r>
            <a:r>
              <a:rPr sz="1200" spc="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sesten </a:t>
            </a:r>
            <a:r>
              <a:rPr sz="1200" dirty="0">
                <a:latin typeface="Verdana"/>
                <a:cs typeface="Verdana"/>
              </a:rPr>
              <a:t>başlayıp</a:t>
            </a:r>
            <a:r>
              <a:rPr sz="1200" spc="3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incelen</a:t>
            </a:r>
            <a:r>
              <a:rPr sz="1200" spc="4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gama</a:t>
            </a:r>
            <a:r>
              <a:rPr sz="1200" spc="11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“çıkıcı</a:t>
            </a:r>
            <a:r>
              <a:rPr sz="1200" spc="4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gam”</a:t>
            </a:r>
            <a:r>
              <a:rPr sz="1200" spc="4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İnce</a:t>
            </a:r>
            <a:r>
              <a:rPr sz="1200" spc="4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sesten</a:t>
            </a:r>
            <a:r>
              <a:rPr sz="1200" spc="4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başlayıp</a:t>
            </a:r>
            <a:r>
              <a:rPr sz="1200" spc="3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kalın</a:t>
            </a:r>
            <a:r>
              <a:rPr sz="1200" spc="409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seslere </a:t>
            </a:r>
            <a:r>
              <a:rPr sz="1200" dirty="0">
                <a:latin typeface="Verdana"/>
                <a:cs typeface="Verdana"/>
              </a:rPr>
              <a:t>doğru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inen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gama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“inici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gam”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denir.</a:t>
            </a:r>
            <a:r>
              <a:rPr sz="1200" spc="7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48)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46224" y="6258750"/>
            <a:ext cx="5713655" cy="983423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3411728" y="7386953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Örnek.48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50"/>
              </a:lnSpc>
            </a:pPr>
            <a:fld id="{81D60167-4931-47E6-BA6A-407CBD079E47}" type="slidenum">
              <a:rPr spc="-25" dirty="0"/>
              <a:t>20</a:t>
            </a:fld>
            <a:endParaRPr spc="-25" dirty="0"/>
          </a:p>
        </p:txBody>
      </p:sp>
      <p:sp>
        <p:nvSpPr>
          <p:cNvPr id="8" name="object 8"/>
          <p:cNvSpPr txBox="1"/>
          <p:nvPr/>
        </p:nvSpPr>
        <p:spPr>
          <a:xfrm>
            <a:off x="886765" y="8069702"/>
            <a:ext cx="5789930" cy="15259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Verdana"/>
                <a:cs typeface="Verdana"/>
              </a:rPr>
              <a:t>Majör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ve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Minör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Diziler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25"/>
              </a:spcBef>
            </a:pPr>
            <a:r>
              <a:rPr sz="1200" b="1" dirty="0">
                <a:latin typeface="Verdana"/>
                <a:cs typeface="Verdana"/>
              </a:rPr>
              <a:t>Majör</a:t>
            </a:r>
            <a:r>
              <a:rPr sz="1200" b="1" spc="-70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Diziler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199"/>
              </a:lnSpc>
              <a:spcBef>
                <a:spcPts val="1015"/>
              </a:spcBef>
            </a:pPr>
            <a:r>
              <a:rPr sz="1200" dirty="0">
                <a:latin typeface="Verdana"/>
                <a:cs typeface="Verdana"/>
              </a:rPr>
              <a:t>*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Kalın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do’dan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ince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do’ya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kadar sesleri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arıza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vermeden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sıralarsak,</a:t>
            </a:r>
            <a:r>
              <a:rPr sz="1200" spc="13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en</a:t>
            </a:r>
            <a:r>
              <a:rPr sz="1200" spc="14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Verdana"/>
                <a:cs typeface="Verdana"/>
              </a:rPr>
              <a:t>basit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majör</a:t>
            </a:r>
            <a:r>
              <a:rPr sz="1200" spc="16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diziyi</a:t>
            </a:r>
            <a:r>
              <a:rPr sz="1200" spc="17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oluşturmuş</a:t>
            </a:r>
            <a:r>
              <a:rPr sz="1200" spc="15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oluruz.</a:t>
            </a:r>
            <a:r>
              <a:rPr sz="1200" spc="16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Majör</a:t>
            </a:r>
            <a:r>
              <a:rPr sz="1200" spc="16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kelimesi</a:t>
            </a:r>
            <a:r>
              <a:rPr sz="1200" spc="18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“büyük”</a:t>
            </a:r>
            <a:r>
              <a:rPr sz="1200" spc="165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anlamında </a:t>
            </a:r>
            <a:r>
              <a:rPr sz="1200" dirty="0">
                <a:latin typeface="Verdana"/>
                <a:cs typeface="Verdana"/>
              </a:rPr>
              <a:t>kullanılır.</a:t>
            </a:r>
            <a:r>
              <a:rPr sz="1200" spc="3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Bunun</a:t>
            </a:r>
            <a:r>
              <a:rPr sz="1200" spc="3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nedeni</a:t>
            </a:r>
            <a:r>
              <a:rPr sz="1200" spc="3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de,</a:t>
            </a:r>
            <a:r>
              <a:rPr sz="1200" spc="40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majör</a:t>
            </a:r>
            <a:r>
              <a:rPr sz="1200" spc="3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dizilerde</a:t>
            </a:r>
            <a:r>
              <a:rPr sz="1200" spc="39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tam-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3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aralıkların</a:t>
            </a:r>
            <a:r>
              <a:rPr sz="1200" spc="390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özel </a:t>
            </a:r>
            <a:r>
              <a:rPr sz="1200" dirty="0">
                <a:latin typeface="Verdana"/>
                <a:cs typeface="Verdana"/>
              </a:rPr>
              <a:t>sıralanışıdır.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Diziyi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oluşturan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birinci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</a:t>
            </a:r>
            <a:r>
              <a:rPr sz="1200" spc="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ile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(do),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üçüncü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(mi)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arasında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Resim 9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43009B6B-2ED4-89DD-0CB9-AA876D4355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6762" y="856234"/>
            <a:ext cx="5791200" cy="1516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6399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iki</a:t>
            </a:r>
            <a:r>
              <a:rPr sz="1200" spc="3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37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ses</a:t>
            </a:r>
            <a:r>
              <a:rPr sz="1200" spc="37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vardır.</a:t>
            </a:r>
            <a:r>
              <a:rPr sz="1200" spc="36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Diziyi</a:t>
            </a:r>
            <a:r>
              <a:rPr sz="1200" spc="40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oluşturan</a:t>
            </a:r>
            <a:r>
              <a:rPr sz="1200" spc="25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birinci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25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üçüncü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sesler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arasındaki </a:t>
            </a:r>
            <a:r>
              <a:rPr sz="1200" dirty="0">
                <a:latin typeface="Verdana"/>
                <a:cs typeface="Verdana"/>
              </a:rPr>
              <a:t>aralık,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“üçlü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aralık”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olarak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adlandırılır.</a:t>
            </a:r>
            <a:r>
              <a:rPr sz="1200" spc="2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aralık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dizinin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temel</a:t>
            </a:r>
            <a:r>
              <a:rPr sz="1200" spc="27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aralığıdır. </a:t>
            </a:r>
            <a:r>
              <a:rPr sz="1200" dirty="0">
                <a:latin typeface="Verdana"/>
                <a:cs typeface="Verdana"/>
              </a:rPr>
              <a:t>Eğer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dizideki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gibi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aralarında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bulunuyor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ise,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“majör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(büyük) </a:t>
            </a:r>
            <a:r>
              <a:rPr sz="1200" dirty="0">
                <a:latin typeface="Verdana"/>
                <a:cs typeface="Verdana"/>
              </a:rPr>
              <a:t>üçlü”</a:t>
            </a:r>
            <a:r>
              <a:rPr sz="1200" spc="4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adını</a:t>
            </a:r>
            <a:r>
              <a:rPr sz="1200" spc="6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alır.</a:t>
            </a:r>
            <a:r>
              <a:rPr sz="1200" spc="4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(Daha</a:t>
            </a:r>
            <a:r>
              <a:rPr sz="1200" spc="5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önce</a:t>
            </a:r>
            <a:r>
              <a:rPr sz="1200" spc="4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görülen</a:t>
            </a:r>
            <a:r>
              <a:rPr sz="1200" spc="4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5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5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5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aralık</a:t>
            </a:r>
            <a:r>
              <a:rPr sz="1200" spc="80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konusuna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dönersek,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re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arasında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ses,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re</a:t>
            </a:r>
            <a:r>
              <a:rPr sz="1200" spc="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mi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arasında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ses,</a:t>
            </a:r>
            <a:r>
              <a:rPr sz="1200" spc="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yani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ve </a:t>
            </a:r>
            <a:r>
              <a:rPr sz="1200" dirty="0">
                <a:latin typeface="Verdana"/>
                <a:cs typeface="Verdana"/>
              </a:rPr>
              <a:t>mi</a:t>
            </a:r>
            <a:r>
              <a:rPr sz="1200" spc="2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arasında</a:t>
            </a:r>
            <a:r>
              <a:rPr sz="1200" spc="20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2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olduğunu</a:t>
            </a:r>
            <a:r>
              <a:rPr sz="1200" spc="2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hatırlarız.)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Aşağıdaki</a:t>
            </a:r>
            <a:r>
              <a:rPr sz="1200" spc="2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örnekte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dizideki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aralıklar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ile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aralıklar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ile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gösterilmiştir.</a:t>
            </a:r>
            <a:r>
              <a:rPr sz="1200" spc="3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2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20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49)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73810" y="2517774"/>
            <a:ext cx="5008245" cy="74358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86768" y="3404994"/>
            <a:ext cx="5789295" cy="1400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Örnek.49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300"/>
              </a:lnSpc>
              <a:spcBef>
                <a:spcPts val="1010"/>
              </a:spcBef>
            </a:pPr>
            <a:r>
              <a:rPr sz="1200" dirty="0">
                <a:latin typeface="Verdana"/>
                <a:cs typeface="Verdana"/>
              </a:rPr>
              <a:t>*Dizideki</a:t>
            </a:r>
            <a:r>
              <a:rPr sz="1200" spc="1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16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4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48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aralıkların</a:t>
            </a:r>
            <a:r>
              <a:rPr sz="1200" spc="4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sıralanışına</a:t>
            </a:r>
            <a:r>
              <a:rPr sz="1200" spc="4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dikkat</a:t>
            </a:r>
            <a:r>
              <a:rPr sz="1200" spc="4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edersek,</a:t>
            </a:r>
            <a:r>
              <a:rPr sz="1200" spc="45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sesler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arasında</a:t>
            </a:r>
            <a:r>
              <a:rPr sz="1200" spc="1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baştan</a:t>
            </a:r>
            <a:r>
              <a:rPr sz="1200" spc="1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itibaren</a:t>
            </a:r>
            <a:r>
              <a:rPr sz="1200" spc="2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sırasıyla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2</a:t>
            </a:r>
            <a:r>
              <a:rPr sz="1200" spc="1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tam,</a:t>
            </a:r>
            <a:r>
              <a:rPr sz="1200" spc="1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1</a:t>
            </a:r>
            <a:r>
              <a:rPr sz="1200" spc="1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yarım,</a:t>
            </a:r>
            <a:r>
              <a:rPr sz="1200" spc="1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3</a:t>
            </a:r>
            <a:r>
              <a:rPr sz="1200" spc="1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tam,</a:t>
            </a:r>
            <a:r>
              <a:rPr sz="1200" spc="1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1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aralık </a:t>
            </a:r>
            <a:r>
              <a:rPr sz="1200" dirty="0">
                <a:latin typeface="Verdana"/>
                <a:cs typeface="Verdana"/>
              </a:rPr>
              <a:t>bulunduğunu</a:t>
            </a:r>
            <a:r>
              <a:rPr sz="1200" spc="2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görürüz.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2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aslında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“majör”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dizileri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oluşturmada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kullanılan </a:t>
            </a:r>
            <a:r>
              <a:rPr sz="1200" dirty="0">
                <a:latin typeface="Verdana"/>
                <a:cs typeface="Verdana"/>
              </a:rPr>
              <a:t>temel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aralıkları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bize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verir.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Başka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sesten,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örneğin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solden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başlayıp,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aynı </a:t>
            </a:r>
            <a:r>
              <a:rPr sz="1200" dirty="0">
                <a:latin typeface="Verdana"/>
                <a:cs typeface="Verdana"/>
              </a:rPr>
              <a:t>aralıklara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göre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majör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oluşturmaya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çalışalım.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50)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115436" y="4987525"/>
            <a:ext cx="5416173" cy="91422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886764" y="6112512"/>
            <a:ext cx="5791835" cy="3317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Örnek.50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399"/>
              </a:lnSpc>
              <a:spcBef>
                <a:spcPts val="1010"/>
              </a:spcBef>
            </a:pPr>
            <a:r>
              <a:rPr sz="1200" dirty="0">
                <a:latin typeface="Verdana"/>
                <a:cs typeface="Verdana"/>
              </a:rPr>
              <a:t>*Yukarıdaki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diziyi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majör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dizide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aralıkların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sıralanışına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göre</a:t>
            </a:r>
            <a:r>
              <a:rPr sz="1200" spc="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incelersek,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son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4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aralığa</a:t>
            </a:r>
            <a:r>
              <a:rPr sz="1200" spc="3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kadar</a:t>
            </a:r>
            <a:r>
              <a:rPr sz="1200" spc="3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“2</a:t>
            </a:r>
            <a:r>
              <a:rPr sz="1200" spc="3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3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1</a:t>
            </a:r>
            <a:r>
              <a:rPr sz="1200" spc="3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yarım,</a:t>
            </a:r>
            <a:r>
              <a:rPr sz="1200" spc="3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3</a:t>
            </a:r>
            <a:r>
              <a:rPr sz="1200" spc="3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3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1</a:t>
            </a:r>
            <a:r>
              <a:rPr sz="1200" spc="3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yarım”</a:t>
            </a:r>
            <a:r>
              <a:rPr sz="1200" spc="3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sıralanışına</a:t>
            </a:r>
            <a:r>
              <a:rPr sz="1200" spc="37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uygun </a:t>
            </a:r>
            <a:r>
              <a:rPr sz="1200" dirty="0">
                <a:latin typeface="Verdana"/>
                <a:cs typeface="Verdana"/>
              </a:rPr>
              <a:t>olduğunu</a:t>
            </a:r>
            <a:r>
              <a:rPr sz="1200" spc="14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görürüz.</a:t>
            </a:r>
            <a:r>
              <a:rPr sz="1200" spc="13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Dizinin</a:t>
            </a:r>
            <a:r>
              <a:rPr sz="1200" spc="14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sondan</a:t>
            </a:r>
            <a:r>
              <a:rPr sz="1200" spc="12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ikinci</a:t>
            </a:r>
            <a:r>
              <a:rPr sz="1200" spc="15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aralığında,</a:t>
            </a:r>
            <a:r>
              <a:rPr sz="1200" spc="13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14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aralık</a:t>
            </a:r>
            <a:r>
              <a:rPr sz="1200" spc="140" dirty="0">
                <a:latin typeface="Verdana"/>
                <a:cs typeface="Verdana"/>
              </a:rPr>
              <a:t>  </a:t>
            </a:r>
            <a:r>
              <a:rPr sz="1200" spc="-25" dirty="0">
                <a:latin typeface="Verdana"/>
                <a:cs typeface="Verdana"/>
              </a:rPr>
              <a:t>yer </a:t>
            </a:r>
            <a:r>
              <a:rPr sz="1200" dirty="0">
                <a:latin typeface="Verdana"/>
                <a:cs typeface="Verdana"/>
              </a:rPr>
              <a:t>almalıdır.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Oysa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burada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mi-fa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sesleri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kullanılmıştır.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Mi</a:t>
            </a:r>
            <a:r>
              <a:rPr sz="1200" spc="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fa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arasında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yarım </a:t>
            </a:r>
            <a:r>
              <a:rPr sz="1200" dirty="0">
                <a:latin typeface="Verdana"/>
                <a:cs typeface="Verdana"/>
              </a:rPr>
              <a:t>aralık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vardır.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Aynı</a:t>
            </a:r>
            <a:r>
              <a:rPr sz="1200" spc="1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şekilde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fa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sol</a:t>
            </a:r>
            <a:r>
              <a:rPr sz="1200" spc="1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sesleri</a:t>
            </a:r>
            <a:r>
              <a:rPr sz="1200" spc="1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arasında</a:t>
            </a:r>
            <a:r>
              <a:rPr sz="1200" spc="1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aralık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vardır. </a:t>
            </a:r>
            <a:r>
              <a:rPr sz="1200" dirty="0">
                <a:latin typeface="Verdana"/>
                <a:cs typeface="Verdana"/>
              </a:rPr>
              <a:t>Ancak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diziye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göre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istenen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aralıktır.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aralıkları</a:t>
            </a:r>
            <a:r>
              <a:rPr sz="1200" spc="11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dizide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istenen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hale </a:t>
            </a:r>
            <a:r>
              <a:rPr sz="1200" dirty="0">
                <a:latin typeface="Verdana"/>
                <a:cs typeface="Verdana"/>
              </a:rPr>
              <a:t>getirmek</a:t>
            </a:r>
            <a:r>
              <a:rPr sz="1200" spc="3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için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ilk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önce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mi-fa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sesleri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arasındaki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aralığı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aralığa </a:t>
            </a:r>
            <a:r>
              <a:rPr sz="1200" dirty="0">
                <a:latin typeface="Verdana"/>
                <a:cs typeface="Verdana"/>
              </a:rPr>
              <a:t>çıkarmamız</a:t>
            </a:r>
            <a:r>
              <a:rPr sz="1200" spc="3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gereklidir.</a:t>
            </a:r>
            <a:r>
              <a:rPr sz="1200" spc="3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Eğer</a:t>
            </a:r>
            <a:r>
              <a:rPr sz="1200" spc="3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“fa”</a:t>
            </a:r>
            <a:r>
              <a:rPr sz="1200" spc="3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sesini</a:t>
            </a:r>
            <a:r>
              <a:rPr sz="1200" spc="3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3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perde</a:t>
            </a:r>
            <a:r>
              <a:rPr sz="1200" spc="3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tizleştirirsek,</a:t>
            </a:r>
            <a:r>
              <a:rPr sz="1200" spc="3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mi-</a:t>
            </a:r>
            <a:r>
              <a:rPr sz="1200" spc="-25" dirty="0">
                <a:latin typeface="Verdana"/>
                <a:cs typeface="Verdana"/>
              </a:rPr>
              <a:t>fa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arasındaki</a:t>
            </a:r>
            <a:r>
              <a:rPr sz="1200" spc="4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4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aralığa</a:t>
            </a:r>
            <a:r>
              <a:rPr sz="1200" spc="4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4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48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daha</a:t>
            </a:r>
            <a:r>
              <a:rPr sz="1200" spc="4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ekleyerek</a:t>
            </a:r>
            <a:r>
              <a:rPr sz="1200" spc="4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4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aralık</a:t>
            </a:r>
            <a:r>
              <a:rPr sz="1200" spc="45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haline </a:t>
            </a:r>
            <a:r>
              <a:rPr sz="1200" dirty="0">
                <a:latin typeface="Verdana"/>
                <a:cs typeface="Verdana"/>
              </a:rPr>
              <a:t>getirmiş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oluruz. (Yarım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perde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tizleşen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“fa”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</a:t>
            </a:r>
            <a:r>
              <a:rPr sz="1200" spc="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“mi”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sesinden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uzaklaşacak, </a:t>
            </a:r>
            <a:r>
              <a:rPr sz="1200" dirty="0">
                <a:latin typeface="Verdana"/>
                <a:cs typeface="Verdana"/>
              </a:rPr>
              <a:t>dolayısıyla</a:t>
            </a:r>
            <a:r>
              <a:rPr sz="1200" spc="3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aralarındaki</a:t>
            </a:r>
            <a:r>
              <a:rPr sz="1200" spc="3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aralık</a:t>
            </a:r>
            <a:r>
              <a:rPr sz="1200" spc="3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artarak</a:t>
            </a:r>
            <a:r>
              <a:rPr sz="1200" spc="3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3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perdeye</a:t>
            </a:r>
            <a:r>
              <a:rPr sz="1200" spc="3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dönüşecektir.)</a:t>
            </a:r>
            <a:r>
              <a:rPr sz="1200" spc="370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“Fa” </a:t>
            </a:r>
            <a:r>
              <a:rPr sz="1200" dirty="0">
                <a:latin typeface="Verdana"/>
                <a:cs typeface="Verdana"/>
              </a:rPr>
              <a:t>sesini</a:t>
            </a:r>
            <a:r>
              <a:rPr sz="1200" spc="10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10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perde</a:t>
            </a:r>
            <a:r>
              <a:rPr sz="1200" spc="10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tizleştirmek</a:t>
            </a:r>
            <a:r>
              <a:rPr sz="1200" spc="9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için</a:t>
            </a:r>
            <a:r>
              <a:rPr sz="1200" spc="9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yapılması</a:t>
            </a:r>
            <a:r>
              <a:rPr sz="1200" spc="11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gereken</a:t>
            </a:r>
            <a:r>
              <a:rPr sz="1200" spc="10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“fa”ya</a:t>
            </a:r>
            <a:r>
              <a:rPr sz="1200" spc="100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diyez </a:t>
            </a:r>
            <a:r>
              <a:rPr sz="1200" dirty="0">
                <a:latin typeface="Verdana"/>
                <a:cs typeface="Verdana"/>
              </a:rPr>
              <a:t>koymaktır.</a:t>
            </a:r>
            <a:r>
              <a:rPr sz="1200" spc="3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Böylece</a:t>
            </a:r>
            <a:r>
              <a:rPr sz="1200" spc="3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mi-fa#</a:t>
            </a:r>
            <a:r>
              <a:rPr sz="1200" spc="3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arası</a:t>
            </a:r>
            <a:r>
              <a:rPr sz="1200" spc="3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3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ses,</a:t>
            </a:r>
            <a:r>
              <a:rPr sz="1200" spc="36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fa#-</a:t>
            </a:r>
            <a:r>
              <a:rPr sz="1200" dirty="0">
                <a:latin typeface="Verdana"/>
                <a:cs typeface="Verdana"/>
              </a:rPr>
              <a:t>sol</a:t>
            </a:r>
            <a:r>
              <a:rPr sz="1200" spc="10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arası</a:t>
            </a:r>
            <a:r>
              <a:rPr sz="1200" spc="3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ise</a:t>
            </a:r>
            <a:r>
              <a:rPr sz="1200" spc="3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355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ses </a:t>
            </a:r>
            <a:r>
              <a:rPr sz="1200" dirty="0">
                <a:latin typeface="Verdana"/>
                <a:cs typeface="Verdana"/>
              </a:rPr>
              <a:t>sayılacağı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için,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doğru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şekilde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tamamlanmış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olur.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5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51)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50"/>
              </a:lnSpc>
            </a:pPr>
            <a:fld id="{81D60167-4931-47E6-BA6A-407CBD079E47}" type="slidenum">
              <a:rPr spc="-25" dirty="0"/>
              <a:t>21</a:t>
            </a:fld>
            <a:endParaRPr spc="-25" dirty="0"/>
          </a:p>
        </p:txBody>
      </p:sp>
      <p:pic>
        <p:nvPicPr>
          <p:cNvPr id="8" name="Resim 7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B068E857-D27C-EDEF-A39E-DFD0DC2AAE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06169" y="1237614"/>
            <a:ext cx="5343525" cy="68580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86768" y="2069720"/>
            <a:ext cx="5781040" cy="760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Örnek.51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20"/>
              </a:spcBef>
            </a:pPr>
            <a:r>
              <a:rPr sz="1200" dirty="0">
                <a:latin typeface="Verdana"/>
                <a:cs typeface="Verdana"/>
              </a:rPr>
              <a:t>*Şimdi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 “la” sesinden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başlayıp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yeni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majör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oluşturmaya </a:t>
            </a:r>
            <a:r>
              <a:rPr sz="1200" spc="-10" dirty="0">
                <a:latin typeface="Verdana"/>
                <a:cs typeface="Verdana"/>
              </a:rPr>
              <a:t>çalışalım.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2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spc="70" dirty="0">
                <a:latin typeface="Times New Roman"/>
                <a:cs typeface="Times New Roman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52)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78864" y="2974974"/>
            <a:ext cx="5401310" cy="79819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86766" y="3917440"/>
            <a:ext cx="5789295" cy="23793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Örnek.52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980"/>
              </a:spcBef>
            </a:pPr>
            <a:r>
              <a:rPr sz="1200" dirty="0">
                <a:latin typeface="Verdana"/>
                <a:cs typeface="Verdana"/>
              </a:rPr>
              <a:t>*Burada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da,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diziyi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majör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haline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getirebilmek</a:t>
            </a:r>
            <a:r>
              <a:rPr sz="1200" spc="11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için,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gerekli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yerlere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(do, </a:t>
            </a:r>
            <a:r>
              <a:rPr sz="1200" dirty="0">
                <a:latin typeface="Verdana"/>
                <a:cs typeface="Verdana"/>
              </a:rPr>
              <a:t>fa</a:t>
            </a:r>
            <a:r>
              <a:rPr sz="1200" spc="3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3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sol</a:t>
            </a:r>
            <a:r>
              <a:rPr sz="1200" spc="3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notalarına)</a:t>
            </a:r>
            <a:r>
              <a:rPr sz="1200" spc="3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diyezler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konmuştur.</a:t>
            </a:r>
            <a:r>
              <a:rPr sz="1200" spc="3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3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majör</a:t>
            </a:r>
            <a:r>
              <a:rPr sz="1200" spc="3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</a:t>
            </a:r>
            <a:r>
              <a:rPr sz="1200" spc="3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aynı</a:t>
            </a:r>
            <a:r>
              <a:rPr sz="1200" spc="31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zamanda </a:t>
            </a:r>
            <a:r>
              <a:rPr sz="1200" dirty="0">
                <a:latin typeface="Verdana"/>
                <a:cs typeface="Verdana"/>
              </a:rPr>
              <a:t>“majör</a:t>
            </a:r>
            <a:r>
              <a:rPr sz="1200" spc="5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gam”dır.</a:t>
            </a:r>
            <a:r>
              <a:rPr sz="1200" spc="5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Gam</a:t>
            </a:r>
            <a:r>
              <a:rPr sz="1200" spc="6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dediğimiz</a:t>
            </a:r>
            <a:r>
              <a:rPr sz="1200" spc="5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şey</a:t>
            </a:r>
            <a:r>
              <a:rPr sz="1200" spc="5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aslında</a:t>
            </a:r>
            <a:r>
              <a:rPr sz="1200" spc="5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belli</a:t>
            </a:r>
            <a:r>
              <a:rPr sz="1200" spc="7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aralıklarla</a:t>
            </a:r>
            <a:r>
              <a:rPr sz="1200" spc="55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dizilmiş, </a:t>
            </a:r>
            <a:r>
              <a:rPr sz="1200" dirty="0">
                <a:latin typeface="Verdana"/>
                <a:cs typeface="Verdana"/>
              </a:rPr>
              <a:t>genellikle</a:t>
            </a:r>
            <a:r>
              <a:rPr sz="1200" spc="30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sekiz</a:t>
            </a:r>
            <a:r>
              <a:rPr sz="1200" spc="30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sesten</a:t>
            </a:r>
            <a:r>
              <a:rPr sz="1200" spc="31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oluşan</a:t>
            </a:r>
            <a:r>
              <a:rPr sz="1200" spc="31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dizidir.</a:t>
            </a:r>
            <a:r>
              <a:rPr sz="1200" spc="30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Yukarıdaki</a:t>
            </a:r>
            <a:r>
              <a:rPr sz="1200" spc="30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kurallara</a:t>
            </a:r>
            <a:r>
              <a:rPr sz="1200" spc="310" dirty="0">
                <a:latin typeface="Verdana"/>
                <a:cs typeface="Verdana"/>
              </a:rPr>
              <a:t>  </a:t>
            </a:r>
            <a:r>
              <a:rPr sz="1200" spc="-20" dirty="0">
                <a:latin typeface="Verdana"/>
                <a:cs typeface="Verdana"/>
              </a:rPr>
              <a:t>göre </a:t>
            </a:r>
            <a:r>
              <a:rPr sz="1200" dirty="0">
                <a:latin typeface="Verdana"/>
                <a:cs typeface="Verdana"/>
              </a:rPr>
              <a:t>kurduğumuz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her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majör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dizi,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aslında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majör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gamdır.</a:t>
            </a:r>
            <a:endParaRPr sz="1200">
              <a:latin typeface="Verdana"/>
              <a:cs typeface="Verdana"/>
            </a:endParaRPr>
          </a:p>
          <a:p>
            <a:pPr marL="12700" marR="9525" algn="just">
              <a:lnSpc>
                <a:spcPct val="116700"/>
              </a:lnSpc>
              <a:spcBef>
                <a:spcPts val="985"/>
              </a:spcBef>
            </a:pPr>
            <a:r>
              <a:rPr sz="1200" dirty="0">
                <a:latin typeface="Verdana"/>
                <a:cs typeface="Verdana"/>
              </a:rPr>
              <a:t>*Dizideki</a:t>
            </a:r>
            <a:r>
              <a:rPr sz="1200" spc="3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her</a:t>
            </a:r>
            <a:r>
              <a:rPr sz="1200" spc="3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sese</a:t>
            </a:r>
            <a:r>
              <a:rPr sz="1200" spc="3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(dereceye)</a:t>
            </a:r>
            <a:r>
              <a:rPr sz="1200" spc="3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ayrı</a:t>
            </a:r>
            <a:r>
              <a:rPr sz="1200" spc="3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3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isim</a:t>
            </a:r>
            <a:r>
              <a:rPr sz="1200" spc="3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verilir.</a:t>
            </a:r>
            <a:r>
              <a:rPr sz="1200" spc="3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Dizinin</a:t>
            </a:r>
            <a:r>
              <a:rPr sz="1200" spc="3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ilk</a:t>
            </a:r>
            <a:r>
              <a:rPr sz="1200" spc="3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</a:t>
            </a:r>
            <a:r>
              <a:rPr sz="1200" spc="355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her </a:t>
            </a:r>
            <a:r>
              <a:rPr sz="1200" dirty="0">
                <a:latin typeface="Verdana"/>
                <a:cs typeface="Verdana"/>
              </a:rPr>
              <a:t>zaman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“eksen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(temel)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”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olarak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adlandırılır.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Dizinin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beşinci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“çeken </a:t>
            </a:r>
            <a:r>
              <a:rPr sz="1200" dirty="0">
                <a:latin typeface="Verdana"/>
                <a:cs typeface="Verdana"/>
              </a:rPr>
              <a:t>(dominant)”</a:t>
            </a:r>
            <a:r>
              <a:rPr sz="1200" spc="1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sestir.</a:t>
            </a:r>
            <a:r>
              <a:rPr sz="1200" spc="1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Dizinin</a:t>
            </a:r>
            <a:r>
              <a:rPr sz="1200" spc="1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yedinci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derecesi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ise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“yeden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(sansibl)”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sesidir, </a:t>
            </a:r>
            <a:r>
              <a:rPr sz="1200" dirty="0">
                <a:latin typeface="Verdana"/>
                <a:cs typeface="Verdana"/>
              </a:rPr>
              <a:t>genellikle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perde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tizleşerek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eksene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çıkar.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50"/>
              </a:lnSpc>
            </a:pPr>
            <a:fld id="{81D60167-4931-47E6-BA6A-407CBD079E47}" type="slidenum">
              <a:rPr spc="-25" dirty="0"/>
              <a:t>22</a:t>
            </a:fld>
            <a:endParaRPr spc="-25" dirty="0"/>
          </a:p>
        </p:txBody>
      </p:sp>
      <p:sp>
        <p:nvSpPr>
          <p:cNvPr id="6" name="object 6"/>
          <p:cNvSpPr txBox="1"/>
          <p:nvPr/>
        </p:nvSpPr>
        <p:spPr>
          <a:xfrm>
            <a:off x="886766" y="6767830"/>
            <a:ext cx="5786120" cy="20408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Verdana"/>
                <a:cs typeface="Verdana"/>
              </a:rPr>
              <a:t>Minör</a:t>
            </a:r>
            <a:r>
              <a:rPr sz="1200" b="1" spc="-50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Diziler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985"/>
              </a:spcBef>
            </a:pPr>
            <a:r>
              <a:rPr sz="1200" dirty="0">
                <a:latin typeface="Verdana"/>
                <a:cs typeface="Verdana"/>
              </a:rPr>
              <a:t>*Minör</a:t>
            </a:r>
            <a:r>
              <a:rPr sz="1200" spc="25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dizilerin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majör</a:t>
            </a:r>
            <a:r>
              <a:rPr sz="1200" spc="25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dizilerden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ilk</a:t>
            </a:r>
            <a:r>
              <a:rPr sz="1200" spc="2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farkı</a:t>
            </a:r>
            <a:r>
              <a:rPr sz="1200" spc="2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dizinin</a:t>
            </a:r>
            <a:r>
              <a:rPr sz="1200" spc="2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temel</a:t>
            </a:r>
            <a:r>
              <a:rPr sz="1200" spc="2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aralığı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olan</a:t>
            </a:r>
            <a:r>
              <a:rPr sz="1200" spc="270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üçlü </a:t>
            </a:r>
            <a:r>
              <a:rPr sz="1200" dirty="0">
                <a:latin typeface="Verdana"/>
                <a:cs typeface="Verdana"/>
              </a:rPr>
              <a:t>aralığın</a:t>
            </a:r>
            <a:r>
              <a:rPr sz="1200" spc="1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“küçük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üçlü”</a:t>
            </a:r>
            <a:r>
              <a:rPr sz="1200" spc="1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olmasıdır.</a:t>
            </a:r>
            <a:r>
              <a:rPr sz="1200" spc="1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Dizinin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ilk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ile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üçüncü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</a:t>
            </a:r>
            <a:r>
              <a:rPr sz="1200" spc="18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arasındaki </a:t>
            </a:r>
            <a:r>
              <a:rPr sz="1200" dirty="0">
                <a:latin typeface="Verdana"/>
                <a:cs typeface="Verdana"/>
              </a:rPr>
              <a:t>aralık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1,5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perdedir.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İkinci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farkı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ise,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tabii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ki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diziyi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oluştururken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kullanılacak </a:t>
            </a:r>
            <a:r>
              <a:rPr sz="1200" dirty="0">
                <a:latin typeface="Verdana"/>
                <a:cs typeface="Verdana"/>
              </a:rPr>
              <a:t>genel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aralık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diziliminin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farklı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olmasıdır.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Majör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dizilerde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kullanılan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dizilimin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spc="-50" dirty="0">
                <a:latin typeface="Verdana"/>
                <a:cs typeface="Verdana"/>
              </a:rPr>
              <a:t>2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1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yarım,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3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tam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1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olduğunu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hatırlayalım.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Minör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diziyi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oluşturan </a:t>
            </a:r>
            <a:r>
              <a:rPr sz="1200" dirty="0">
                <a:latin typeface="Verdana"/>
                <a:cs typeface="Verdana"/>
              </a:rPr>
              <a:t>sesler</a:t>
            </a:r>
            <a:r>
              <a:rPr sz="1200" spc="2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arasında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ise</a:t>
            </a:r>
            <a:r>
              <a:rPr sz="1200" spc="2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sırasıyla,</a:t>
            </a:r>
            <a:r>
              <a:rPr sz="1200" spc="2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1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tam,1</a:t>
            </a:r>
            <a:r>
              <a:rPr sz="1200" spc="25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yarım,</a:t>
            </a:r>
            <a:r>
              <a:rPr sz="1200" spc="2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2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tam,</a:t>
            </a:r>
            <a:r>
              <a:rPr sz="1200" spc="2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1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2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2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tam </a:t>
            </a:r>
            <a:r>
              <a:rPr sz="1200" dirty="0">
                <a:latin typeface="Verdana"/>
                <a:cs typeface="Verdana"/>
              </a:rPr>
              <a:t>aralık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bulunmalıdır.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dizilime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göre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la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sesinden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başlayıp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minör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dizi </a:t>
            </a:r>
            <a:r>
              <a:rPr sz="1200" dirty="0">
                <a:latin typeface="Verdana"/>
                <a:cs typeface="Verdana"/>
              </a:rPr>
              <a:t>oluşturmaya</a:t>
            </a:r>
            <a:r>
              <a:rPr sz="1200" spc="-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çalışalım.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53)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8" name="Resim 7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F4C048E9-8E4B-5D89-C6D5-188158043E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22705" y="895984"/>
            <a:ext cx="4910455" cy="71310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3411728" y="1755777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Örnek.53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6768" y="2404747"/>
            <a:ext cx="578358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799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*Bir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minör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dizide</a:t>
            </a:r>
            <a:r>
              <a:rPr sz="1200" spc="11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yedinci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sesi,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yani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yeden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sesini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perde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tizleştirerek </a:t>
            </a:r>
            <a:r>
              <a:rPr sz="1200" dirty="0">
                <a:latin typeface="Verdana"/>
                <a:cs typeface="Verdana"/>
              </a:rPr>
              <a:t>eksene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varırsak,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“armonik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minör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dizi”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elde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etmiş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oluruz.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54)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32230" y="2995929"/>
            <a:ext cx="4894580" cy="60960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886766" y="3752852"/>
            <a:ext cx="5790565" cy="16141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Örnek.54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399"/>
              </a:lnSpc>
              <a:spcBef>
                <a:spcPts val="1010"/>
              </a:spcBef>
            </a:pPr>
            <a:r>
              <a:rPr sz="1200" dirty="0">
                <a:latin typeface="Verdana"/>
                <a:cs typeface="Verdana"/>
              </a:rPr>
              <a:t>*Yeden</a:t>
            </a:r>
            <a:r>
              <a:rPr sz="1200" spc="2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</a:t>
            </a:r>
            <a:r>
              <a:rPr sz="1200" spc="2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2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perde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tizleştirdiğimizde,</a:t>
            </a:r>
            <a:r>
              <a:rPr sz="1200" spc="1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yeden</a:t>
            </a:r>
            <a:r>
              <a:rPr sz="1200" spc="2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2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yedenin</a:t>
            </a:r>
            <a:r>
              <a:rPr sz="1200" spc="2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18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önceki </a:t>
            </a:r>
            <a:r>
              <a:rPr sz="1200" dirty="0">
                <a:latin typeface="Verdana"/>
                <a:cs typeface="Verdana"/>
              </a:rPr>
              <a:t>sesi arasındaki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uzaklık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açılarak,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buçuk perdeye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çıkar.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 bazen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duyum </a:t>
            </a:r>
            <a:r>
              <a:rPr sz="1200" dirty="0">
                <a:latin typeface="Verdana"/>
                <a:cs typeface="Verdana"/>
              </a:rPr>
              <a:t>olarak</a:t>
            </a:r>
            <a:r>
              <a:rPr sz="1200" spc="3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ters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gelebilir.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3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durumda</a:t>
            </a:r>
            <a:r>
              <a:rPr sz="1200" spc="3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minör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dizinin</a:t>
            </a:r>
            <a:r>
              <a:rPr sz="1200" spc="3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altıncı</a:t>
            </a:r>
            <a:r>
              <a:rPr sz="1200" spc="3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</a:t>
            </a:r>
            <a:r>
              <a:rPr sz="1200" spc="39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(yedenden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önceki</a:t>
            </a:r>
            <a:r>
              <a:rPr sz="1200" spc="1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sesi)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perde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tizleştirilir.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Böylece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“melodik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minör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dizi”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elde </a:t>
            </a:r>
            <a:r>
              <a:rPr sz="1200" dirty="0">
                <a:latin typeface="Verdana"/>
                <a:cs typeface="Verdana"/>
              </a:rPr>
              <a:t>edilmiş</a:t>
            </a:r>
            <a:r>
              <a:rPr sz="1200" spc="3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olur.</a:t>
            </a:r>
            <a:r>
              <a:rPr sz="1200" spc="38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38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37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55)</a:t>
            </a:r>
            <a:r>
              <a:rPr sz="1200" spc="48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Dizi</a:t>
            </a:r>
            <a:r>
              <a:rPr sz="1200" spc="4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çıkarken</a:t>
            </a:r>
            <a:r>
              <a:rPr sz="1200" spc="3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tizleştirilen</a:t>
            </a:r>
            <a:r>
              <a:rPr sz="1200" spc="3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3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sesler,</a:t>
            </a:r>
            <a:r>
              <a:rPr sz="1200" spc="370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dizi </a:t>
            </a:r>
            <a:r>
              <a:rPr sz="1200" dirty="0">
                <a:latin typeface="Verdana"/>
                <a:cs typeface="Verdana"/>
              </a:rPr>
              <a:t>inerken</a:t>
            </a:r>
            <a:r>
              <a:rPr sz="1200" spc="8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genelde</a:t>
            </a:r>
            <a:r>
              <a:rPr sz="1200" spc="7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pesleştirilerek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eski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haline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döndürülür.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5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50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56)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237614" y="5507989"/>
            <a:ext cx="5083810" cy="66738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411728" y="6319771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Örnek.55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051560" y="6668769"/>
            <a:ext cx="5455920" cy="59753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886768" y="7414383"/>
            <a:ext cx="5781040" cy="760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715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Örnek.56</a:t>
            </a:r>
            <a:endParaRPr sz="1200">
              <a:latin typeface="Verdana"/>
              <a:cs typeface="Verdana"/>
            </a:endParaRPr>
          </a:p>
          <a:p>
            <a:pPr marL="12700" marR="5080">
              <a:lnSpc>
                <a:spcPct val="116700"/>
              </a:lnSpc>
              <a:spcBef>
                <a:spcPts val="980"/>
              </a:spcBef>
              <a:tabLst>
                <a:tab pos="520700" algn="l"/>
                <a:tab pos="1104265" algn="l"/>
                <a:tab pos="1560830" algn="l"/>
                <a:tab pos="2237105" algn="l"/>
                <a:tab pos="2574925" algn="l"/>
                <a:tab pos="3162935" algn="l"/>
                <a:tab pos="3783965" algn="l"/>
                <a:tab pos="4483735" algn="l"/>
                <a:tab pos="4824730" algn="l"/>
                <a:tab pos="5519420" algn="l"/>
              </a:tabLst>
            </a:pPr>
            <a:r>
              <a:rPr sz="1200" spc="-20" dirty="0">
                <a:latin typeface="Verdana"/>
                <a:cs typeface="Verdana"/>
              </a:rPr>
              <a:t>*Her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minör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0" dirty="0">
                <a:latin typeface="Verdana"/>
                <a:cs typeface="Verdana"/>
              </a:rPr>
              <a:t>dizi,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aslında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5" dirty="0">
                <a:latin typeface="Verdana"/>
                <a:cs typeface="Verdana"/>
              </a:rPr>
              <a:t>bir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0" dirty="0">
                <a:latin typeface="Verdana"/>
                <a:cs typeface="Verdana"/>
              </a:rPr>
              <a:t>majör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diziyle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ilgilidir.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5" dirty="0">
                <a:latin typeface="Verdana"/>
                <a:cs typeface="Verdana"/>
              </a:rPr>
              <a:t>Bu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konuya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5" dirty="0">
                <a:latin typeface="Verdana"/>
                <a:cs typeface="Verdana"/>
              </a:rPr>
              <a:t>ton </a:t>
            </a:r>
            <a:r>
              <a:rPr sz="1200" dirty="0">
                <a:latin typeface="Verdana"/>
                <a:cs typeface="Verdana"/>
              </a:rPr>
              <a:t>kavramında</a:t>
            </a:r>
            <a:r>
              <a:rPr sz="1200" spc="-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ayrıntılı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olarak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değinilecektir.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50"/>
              </a:lnSpc>
            </a:pPr>
            <a:fld id="{81D60167-4931-47E6-BA6A-407CBD079E47}" type="slidenum">
              <a:rPr spc="-25" dirty="0"/>
              <a:t>23</a:t>
            </a:fld>
            <a:endParaRPr spc="-2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">
              <a:lnSpc>
                <a:spcPts val="1150"/>
              </a:lnSpc>
            </a:pPr>
            <a:fld id="{81D60167-4931-47E6-BA6A-407CBD079E47}" type="slidenum">
              <a:rPr spc="-50" dirty="0"/>
              <a:t>3</a:t>
            </a:fld>
            <a:endParaRPr spc="-50" dirty="0"/>
          </a:p>
        </p:txBody>
      </p:sp>
      <p:sp>
        <p:nvSpPr>
          <p:cNvPr id="2" name="object 2"/>
          <p:cNvSpPr txBox="1"/>
          <p:nvPr/>
        </p:nvSpPr>
        <p:spPr>
          <a:xfrm>
            <a:off x="886764" y="856234"/>
            <a:ext cx="5788660" cy="1687195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76530" indent="-163830">
              <a:lnSpc>
                <a:spcPct val="100000"/>
              </a:lnSpc>
              <a:spcBef>
                <a:spcPts val="340"/>
              </a:spcBef>
              <a:buSzPct val="91666"/>
              <a:buAutoNum type="arabicPeriod" startAt="2"/>
              <a:tabLst>
                <a:tab pos="176530" algn="l"/>
              </a:tabLst>
            </a:pPr>
            <a:r>
              <a:rPr sz="1200" b="1" dirty="0">
                <a:latin typeface="Verdana"/>
                <a:cs typeface="Verdana"/>
              </a:rPr>
              <a:t>Sesin</a:t>
            </a:r>
            <a:r>
              <a:rPr sz="1200" b="1" spc="8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Tınısı:</a:t>
            </a:r>
            <a:r>
              <a:rPr sz="1200" b="1" spc="1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Sesin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ayırt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edilebilme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özelliği</a:t>
            </a:r>
            <a:r>
              <a:rPr sz="1200" spc="11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olan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rengi-kişiliğidir.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örnek,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1200" dirty="0">
                <a:latin typeface="Verdana"/>
                <a:cs typeface="Verdana"/>
              </a:rPr>
              <a:t>insan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sesi,keman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sesi,</a:t>
            </a:r>
            <a:r>
              <a:rPr sz="1200" spc="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piyano</a:t>
            </a:r>
            <a:r>
              <a:rPr sz="1200" spc="85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Verdana"/>
                <a:cs typeface="Verdana"/>
              </a:rPr>
              <a:t>sesi</a:t>
            </a:r>
            <a:endParaRPr sz="1200">
              <a:latin typeface="Verdana"/>
              <a:cs typeface="Verdana"/>
            </a:endParaRPr>
          </a:p>
          <a:p>
            <a:pPr marL="176530" indent="-163830">
              <a:lnSpc>
                <a:spcPct val="100000"/>
              </a:lnSpc>
              <a:spcBef>
                <a:spcPts val="1245"/>
              </a:spcBef>
              <a:buSzPct val="91666"/>
              <a:buAutoNum type="arabicPeriod" startAt="3"/>
              <a:tabLst>
                <a:tab pos="176530" algn="l"/>
              </a:tabLst>
            </a:pPr>
            <a:r>
              <a:rPr sz="1200" b="1" dirty="0">
                <a:latin typeface="Verdana"/>
                <a:cs typeface="Verdana"/>
              </a:rPr>
              <a:t>Sesin</a:t>
            </a:r>
            <a:r>
              <a:rPr sz="1200" b="1" spc="-7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şiddeti(Gürlük):</a:t>
            </a:r>
            <a:r>
              <a:rPr sz="1200" b="1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Sesin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kuvvetliliğini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hafifliğini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ifade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eder.</a:t>
            </a:r>
            <a:endParaRPr sz="1200">
              <a:latin typeface="Verdana"/>
              <a:cs typeface="Verdana"/>
            </a:endParaRPr>
          </a:p>
          <a:p>
            <a:pPr marL="12700" marR="12065" indent="163830">
              <a:lnSpc>
                <a:spcPct val="116700"/>
              </a:lnSpc>
              <a:spcBef>
                <a:spcPts val="990"/>
              </a:spcBef>
              <a:buSzPct val="91666"/>
              <a:buAutoNum type="arabicPeriod" startAt="3"/>
              <a:tabLst>
                <a:tab pos="176530" algn="l"/>
              </a:tabLst>
            </a:pPr>
            <a:r>
              <a:rPr sz="1200" b="1" dirty="0">
                <a:latin typeface="Verdana"/>
                <a:cs typeface="Verdana"/>
              </a:rPr>
              <a:t>Sesin</a:t>
            </a:r>
            <a:r>
              <a:rPr sz="1200" b="1" spc="15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sürekliliği:</a:t>
            </a:r>
            <a:r>
              <a:rPr sz="1200" b="1" spc="1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Sesin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zaman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içindeki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yayılımını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ifade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eder.</a:t>
            </a:r>
            <a:r>
              <a:rPr sz="1200" spc="15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Uzunluk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kısalığını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belirtir.</a:t>
            </a:r>
            <a:endParaRPr sz="1200">
              <a:latin typeface="Verdana"/>
              <a:cs typeface="Verdana"/>
            </a:endParaRPr>
          </a:p>
          <a:p>
            <a:pPr marL="176530" indent="-163830">
              <a:lnSpc>
                <a:spcPct val="100000"/>
              </a:lnSpc>
              <a:spcBef>
                <a:spcPts val="1245"/>
              </a:spcBef>
              <a:buSzPct val="91666"/>
              <a:buAutoNum type="arabicPeriod" startAt="3"/>
              <a:tabLst>
                <a:tab pos="176530" algn="l"/>
              </a:tabLst>
            </a:pPr>
            <a:r>
              <a:rPr sz="1200" b="1" dirty="0">
                <a:latin typeface="Verdana"/>
                <a:cs typeface="Verdana"/>
              </a:rPr>
              <a:t>Sesin</a:t>
            </a:r>
            <a:r>
              <a:rPr sz="1200" spc="8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Vurgusu:</a:t>
            </a:r>
            <a:r>
              <a:rPr sz="1200" spc="1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İfade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yorum</a:t>
            </a:r>
            <a:r>
              <a:rPr sz="1200" spc="-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itibariyle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seslerin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vurgulanmasıdır.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6777" y="3014852"/>
            <a:ext cx="5785485" cy="65043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Verdana"/>
                <a:cs typeface="Verdana"/>
              </a:rPr>
              <a:t>Ritim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20"/>
              </a:spcBef>
            </a:pPr>
            <a:r>
              <a:rPr sz="1200" dirty="0">
                <a:latin typeface="Verdana"/>
                <a:cs typeface="Verdana"/>
              </a:rPr>
              <a:t>Seslerin belirli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süre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içerisinde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ahenkli ve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düzenli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sıralanmasını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sağlayan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1200" spc="-10" dirty="0">
                <a:latin typeface="Verdana"/>
                <a:cs typeface="Verdana"/>
              </a:rPr>
              <a:t>unsurdur.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55"/>
              </a:spcBef>
            </a:pPr>
            <a:r>
              <a:rPr sz="1200" b="1" spc="-10" dirty="0">
                <a:latin typeface="Verdana"/>
                <a:cs typeface="Verdana"/>
              </a:rPr>
              <a:t>Solfej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25"/>
              </a:spcBef>
              <a:tabLst>
                <a:tab pos="819150" algn="l"/>
                <a:tab pos="1663064" algn="l"/>
                <a:tab pos="2199005" algn="l"/>
                <a:tab pos="2941955" algn="l"/>
                <a:tab pos="3791585" algn="l"/>
                <a:tab pos="4647565" algn="l"/>
                <a:tab pos="4975860" algn="l"/>
              </a:tabLst>
            </a:pPr>
            <a:r>
              <a:rPr sz="1200" spc="-10" dirty="0">
                <a:latin typeface="Verdana"/>
                <a:cs typeface="Verdana"/>
              </a:rPr>
              <a:t>“okuma”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anlamına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gelir.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Notaları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adlarıyla,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sesleriyle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5" dirty="0">
                <a:latin typeface="Verdana"/>
                <a:cs typeface="Verdana"/>
              </a:rPr>
              <a:t>ve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süreleriyle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1200" dirty="0">
                <a:latin typeface="Verdana"/>
                <a:cs typeface="Verdana"/>
              </a:rPr>
              <a:t>okumaya</a:t>
            </a:r>
            <a:r>
              <a:rPr sz="1200" spc="7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Verdana"/>
                <a:cs typeface="Verdana"/>
              </a:rPr>
              <a:t>denir.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45"/>
              </a:spcBef>
            </a:pPr>
            <a:r>
              <a:rPr sz="1200" b="1" spc="-20" dirty="0">
                <a:latin typeface="Verdana"/>
                <a:cs typeface="Verdana"/>
              </a:rPr>
              <a:t>Bona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25"/>
              </a:spcBef>
            </a:pPr>
            <a:r>
              <a:rPr sz="1200" dirty="0">
                <a:latin typeface="Verdana"/>
                <a:cs typeface="Verdana"/>
              </a:rPr>
              <a:t>Sesleri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sadece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adları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süreleriyle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okumaya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denir.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50"/>
              </a:spcBef>
            </a:pPr>
            <a:r>
              <a:rPr sz="1200" b="1" spc="-10" dirty="0">
                <a:latin typeface="Verdana"/>
                <a:cs typeface="Verdana"/>
              </a:rPr>
              <a:t>Vuruş</a:t>
            </a:r>
            <a:endParaRPr sz="1200">
              <a:latin typeface="Verdana"/>
              <a:cs typeface="Verdana"/>
            </a:endParaRPr>
          </a:p>
          <a:p>
            <a:pPr marL="12700" marR="6350" algn="just">
              <a:lnSpc>
                <a:spcPct val="116700"/>
              </a:lnSpc>
              <a:spcBef>
                <a:spcPts val="985"/>
              </a:spcBef>
            </a:pPr>
            <a:r>
              <a:rPr sz="1200" dirty="0">
                <a:latin typeface="Verdana"/>
                <a:cs typeface="Verdana"/>
              </a:rPr>
              <a:t>Bir</a:t>
            </a:r>
            <a:r>
              <a:rPr sz="1200" spc="19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müzik</a:t>
            </a:r>
            <a:r>
              <a:rPr sz="1200" spc="19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yapını</a:t>
            </a:r>
            <a:r>
              <a:rPr sz="1200" spc="21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okurken</a:t>
            </a:r>
            <a:r>
              <a:rPr sz="1200" spc="19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süreleri</a:t>
            </a:r>
            <a:r>
              <a:rPr sz="1200" spc="20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oranlayıp</a:t>
            </a:r>
            <a:r>
              <a:rPr sz="1200" spc="19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ölçülendirebilmek</a:t>
            </a:r>
            <a:r>
              <a:rPr sz="1200" spc="190" dirty="0">
                <a:latin typeface="Verdana"/>
                <a:cs typeface="Verdana"/>
              </a:rPr>
              <a:t>  </a:t>
            </a:r>
            <a:r>
              <a:rPr sz="1200" spc="-20" dirty="0">
                <a:latin typeface="Verdana"/>
                <a:cs typeface="Verdana"/>
              </a:rPr>
              <a:t>için </a:t>
            </a:r>
            <a:r>
              <a:rPr sz="1200" dirty="0">
                <a:latin typeface="Verdana"/>
                <a:cs typeface="Verdana"/>
              </a:rPr>
              <a:t>uygulanan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yönteme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denir.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ölçü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esas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alınarak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yapılır.El,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ayak </a:t>
            </a:r>
            <a:r>
              <a:rPr sz="1200" dirty="0">
                <a:latin typeface="Verdana"/>
                <a:cs typeface="Verdana"/>
              </a:rPr>
              <a:t>veya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başka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materyallerle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uygulanabilir.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45"/>
              </a:spcBef>
            </a:pPr>
            <a:r>
              <a:rPr sz="1200" b="1" spc="-10" dirty="0">
                <a:latin typeface="Verdana"/>
                <a:cs typeface="Verdana"/>
              </a:rPr>
              <a:t>Porte</a:t>
            </a:r>
            <a:endParaRPr sz="1200">
              <a:latin typeface="Verdana"/>
              <a:cs typeface="Verdana"/>
            </a:endParaRPr>
          </a:p>
          <a:p>
            <a:pPr marL="12700" marR="7620" algn="just">
              <a:lnSpc>
                <a:spcPct val="116799"/>
              </a:lnSpc>
              <a:spcBef>
                <a:spcPts val="985"/>
              </a:spcBef>
            </a:pPr>
            <a:r>
              <a:rPr sz="1200" b="1" dirty="0">
                <a:latin typeface="Verdana"/>
                <a:cs typeface="Verdana"/>
              </a:rPr>
              <a:t>*</a:t>
            </a:r>
            <a:r>
              <a:rPr sz="1200" dirty="0">
                <a:latin typeface="Verdana"/>
                <a:cs typeface="Verdana"/>
              </a:rPr>
              <a:t>Notaların üzerine yazıldığı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beş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çizgi,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dört eşit aralıktan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oluşan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şekle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porte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12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135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dizek</a:t>
            </a:r>
            <a:r>
              <a:rPr sz="1200" spc="4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adı</a:t>
            </a:r>
            <a:r>
              <a:rPr sz="1200" spc="4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verilir.</a:t>
            </a:r>
            <a:r>
              <a:rPr sz="1200" spc="43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Notalar</a:t>
            </a:r>
            <a:r>
              <a:rPr sz="1200" spc="4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portenin</a:t>
            </a:r>
            <a:r>
              <a:rPr sz="1200" spc="4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üzerinde</a:t>
            </a:r>
            <a:r>
              <a:rPr sz="1200" spc="4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aldıkları</a:t>
            </a:r>
            <a:r>
              <a:rPr sz="1200" spc="4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yere</a:t>
            </a:r>
            <a:r>
              <a:rPr sz="1200" spc="44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göre </a:t>
            </a:r>
            <a:r>
              <a:rPr sz="1200" dirty="0">
                <a:latin typeface="Verdana"/>
                <a:cs typeface="Verdana"/>
              </a:rPr>
              <a:t>birbirinden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ayırt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edilir.</a:t>
            </a:r>
            <a:endParaRPr sz="12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220"/>
              </a:spcBef>
            </a:pPr>
            <a:r>
              <a:rPr sz="1200" b="1" spc="-20" dirty="0">
                <a:latin typeface="Verdana"/>
                <a:cs typeface="Verdana"/>
              </a:rPr>
              <a:t>Nota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1010"/>
              </a:spcBef>
            </a:pPr>
            <a:r>
              <a:rPr sz="1200" dirty="0">
                <a:latin typeface="Verdana"/>
                <a:cs typeface="Verdana"/>
              </a:rPr>
              <a:t>Nota</a:t>
            </a:r>
            <a:r>
              <a:rPr sz="1200" spc="4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sözcük</a:t>
            </a:r>
            <a:r>
              <a:rPr sz="1200" spc="4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olarak</a:t>
            </a:r>
            <a:r>
              <a:rPr sz="1200" spc="4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Latince</a:t>
            </a:r>
            <a:r>
              <a:rPr sz="1200" spc="45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kökenlidir.</a:t>
            </a:r>
            <a:r>
              <a:rPr sz="1200" spc="4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</a:t>
            </a:r>
            <a:r>
              <a:rPr sz="1200" spc="45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kayıt</a:t>
            </a:r>
            <a:r>
              <a:rPr sz="1200" spc="45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anlamında</a:t>
            </a:r>
            <a:r>
              <a:rPr sz="1200" spc="42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kullanılır. </a:t>
            </a:r>
            <a:r>
              <a:rPr sz="1200" dirty="0">
                <a:latin typeface="Verdana"/>
                <a:cs typeface="Verdana"/>
              </a:rPr>
              <a:t>Sesleri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kayır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etmekle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ilgili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terimdir.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Bugün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kullandığımız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evrensel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nota </a:t>
            </a:r>
            <a:r>
              <a:rPr sz="1200" dirty="0">
                <a:latin typeface="Verdana"/>
                <a:cs typeface="Verdana"/>
              </a:rPr>
              <a:t>dili</a:t>
            </a:r>
            <a:r>
              <a:rPr sz="1200" spc="2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2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porte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11.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yüzyılda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İtalya’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rahip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müzik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adamı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olan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Guido </a:t>
            </a:r>
            <a:r>
              <a:rPr sz="1200" dirty="0">
                <a:latin typeface="Verdana"/>
                <a:cs typeface="Verdana"/>
              </a:rPr>
              <a:t>d’Arezzo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Tarafından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bulunmuştur.</a:t>
            </a:r>
            <a:r>
              <a:rPr sz="1200" spc="1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Notaya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isimlerini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veren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ilahinin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her </a:t>
            </a:r>
            <a:r>
              <a:rPr sz="1200" dirty="0">
                <a:latin typeface="Verdana"/>
                <a:cs typeface="Verdana"/>
              </a:rPr>
              <a:t>mısrasının</a:t>
            </a:r>
            <a:r>
              <a:rPr sz="1200" spc="-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ilk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hecesidir.</a:t>
            </a:r>
            <a:r>
              <a:rPr sz="1200" spc="3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sıralama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daha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sonra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si sesinin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eklenmesiyle</a:t>
            </a:r>
            <a:r>
              <a:rPr sz="1200" spc="-25" dirty="0">
                <a:latin typeface="Verdana"/>
                <a:cs typeface="Verdana"/>
              </a:rPr>
              <a:t> ve</a:t>
            </a:r>
            <a:endParaRPr sz="1200">
              <a:latin typeface="Verdana"/>
              <a:cs typeface="Verdana"/>
            </a:endParaRPr>
          </a:p>
          <a:p>
            <a:pPr marL="12700" marR="6350" algn="just">
              <a:lnSpc>
                <a:spcPts val="1680"/>
              </a:lnSpc>
              <a:spcBef>
                <a:spcPts val="70"/>
              </a:spcBef>
            </a:pPr>
            <a:r>
              <a:rPr sz="1200" dirty="0">
                <a:latin typeface="Verdana"/>
                <a:cs typeface="Verdana"/>
              </a:rPr>
              <a:t>17.yy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Donun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UT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kelimesinin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yerini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almasıyla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şöyle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sıralanmıştır: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Do,</a:t>
            </a:r>
            <a:r>
              <a:rPr sz="1200" spc="-25" dirty="0">
                <a:latin typeface="Verdana"/>
                <a:cs typeface="Verdana"/>
              </a:rPr>
              <a:t> re, </a:t>
            </a:r>
            <a:r>
              <a:rPr sz="1200" dirty="0">
                <a:latin typeface="Verdana"/>
                <a:cs typeface="Verdana"/>
              </a:rPr>
              <a:t>mi,</a:t>
            </a:r>
            <a:r>
              <a:rPr sz="1200" spc="1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fa,</a:t>
            </a:r>
            <a:r>
              <a:rPr sz="1200" spc="1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sol,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la,</a:t>
            </a:r>
            <a:r>
              <a:rPr sz="1200" spc="1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si.</a:t>
            </a:r>
            <a:r>
              <a:rPr sz="1200" spc="1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La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sesinin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uluslararası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standarda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kavuşturulmasıyla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5" name="Resim 4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5B054BCB-0525-3761-ABAA-0360DB5957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6764" y="856234"/>
            <a:ext cx="578294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7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frekansı</a:t>
            </a:r>
            <a:r>
              <a:rPr sz="1200" spc="4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440</a:t>
            </a:r>
            <a:r>
              <a:rPr sz="1200" spc="4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Hz.</a:t>
            </a:r>
            <a:r>
              <a:rPr sz="1200" spc="4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olarak</a:t>
            </a:r>
            <a:r>
              <a:rPr sz="1200" spc="4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saptanmıştır.</a:t>
            </a:r>
            <a:r>
              <a:rPr sz="1200" spc="4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La</a:t>
            </a:r>
            <a:r>
              <a:rPr sz="1200" spc="48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notasının</a:t>
            </a:r>
            <a:r>
              <a:rPr sz="1200" spc="4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temel</a:t>
            </a:r>
            <a:r>
              <a:rPr sz="1200" spc="40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alınmasının </a:t>
            </a:r>
            <a:r>
              <a:rPr sz="1200" dirty="0">
                <a:latin typeface="Verdana"/>
                <a:cs typeface="Verdana"/>
              </a:rPr>
              <a:t>nedeni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bebeklerin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ilk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doğduğunda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la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çıkarmalarıdır.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6761" y="1749678"/>
            <a:ext cx="5791200" cy="13061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67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*Seslerin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yüksekliklerini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sürelerini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gösteren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işaretlere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denir.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Şöyle </a:t>
            </a:r>
            <a:r>
              <a:rPr sz="1200" dirty="0">
                <a:latin typeface="Verdana"/>
                <a:cs typeface="Verdana"/>
              </a:rPr>
              <a:t>düşünebiliriz:</a:t>
            </a:r>
            <a:r>
              <a:rPr sz="1200" spc="2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Yazıdaki</a:t>
            </a:r>
            <a:r>
              <a:rPr sz="1200" spc="2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harflerin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yerine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müzikte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notalar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vardır.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Her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nota </a:t>
            </a:r>
            <a:r>
              <a:rPr sz="1200" dirty="0">
                <a:latin typeface="Verdana"/>
                <a:cs typeface="Verdana"/>
              </a:rPr>
              <a:t>belli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işaret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eder.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okumayı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bilen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kişi,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notalara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bakarak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hem </a:t>
            </a:r>
            <a:r>
              <a:rPr sz="1200" dirty="0">
                <a:latin typeface="Verdana"/>
                <a:cs typeface="Verdana"/>
              </a:rPr>
              <a:t>o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sesin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yüksekliğini</a:t>
            </a:r>
            <a:r>
              <a:rPr sz="1200" spc="114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(incelik-</a:t>
            </a:r>
            <a:r>
              <a:rPr sz="1200" dirty="0">
                <a:latin typeface="Verdana"/>
                <a:cs typeface="Verdana"/>
              </a:rPr>
              <a:t>kalınlık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ayrımını),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hem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notanın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ne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kadar </a:t>
            </a:r>
            <a:r>
              <a:rPr sz="1200" dirty="0">
                <a:latin typeface="Verdana"/>
                <a:cs typeface="Verdana"/>
              </a:rPr>
              <a:t>süreyle</a:t>
            </a:r>
            <a:r>
              <a:rPr sz="1200" spc="1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devam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edeceğini</a:t>
            </a:r>
            <a:r>
              <a:rPr sz="1200" spc="1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(çalınacağını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1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1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söyleneceğini)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anlar.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(Bkz.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Örn </a:t>
            </a:r>
            <a:r>
              <a:rPr sz="1200" b="1" spc="-25" dirty="0">
                <a:latin typeface="Verdana"/>
                <a:cs typeface="Verdana"/>
              </a:rPr>
              <a:t>1)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77770" y="3538854"/>
            <a:ext cx="2600325" cy="865504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86766" y="4548375"/>
            <a:ext cx="5241925" cy="9740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45465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Örnek.1</a:t>
            </a:r>
            <a:endParaRPr sz="1200">
              <a:latin typeface="Verdana"/>
              <a:cs typeface="Verdana"/>
            </a:endParaRPr>
          </a:p>
          <a:p>
            <a:pPr marL="12700" marR="5080">
              <a:lnSpc>
                <a:spcPct val="116700"/>
              </a:lnSpc>
              <a:spcBef>
                <a:spcPts val="985"/>
              </a:spcBef>
              <a:tabLst>
                <a:tab pos="255904" algn="l"/>
                <a:tab pos="739775" algn="l"/>
                <a:tab pos="1224280" algn="l"/>
                <a:tab pos="1680845" algn="l"/>
                <a:tab pos="2344420" algn="l"/>
                <a:tab pos="4283710" algn="l"/>
                <a:tab pos="4627880" algn="l"/>
              </a:tabLst>
            </a:pPr>
            <a:r>
              <a:rPr sz="1200" spc="-50" dirty="0">
                <a:latin typeface="Verdana"/>
                <a:cs typeface="Verdana"/>
              </a:rPr>
              <a:t>7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0" dirty="0">
                <a:latin typeface="Verdana"/>
                <a:cs typeface="Verdana"/>
              </a:rPr>
              <a:t>adet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0" dirty="0">
                <a:latin typeface="Verdana"/>
                <a:cs typeface="Verdana"/>
              </a:rPr>
              <a:t>nota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0" dirty="0">
                <a:latin typeface="Verdana"/>
                <a:cs typeface="Verdana"/>
              </a:rPr>
              <a:t>ismi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vardır:</a:t>
            </a:r>
            <a:r>
              <a:rPr sz="1200" dirty="0">
                <a:latin typeface="Verdana"/>
                <a:cs typeface="Verdana"/>
              </a:rPr>
              <a:t>	Do-</a:t>
            </a:r>
            <a:r>
              <a:rPr sz="1200" spc="-20" dirty="0">
                <a:latin typeface="Verdana"/>
                <a:cs typeface="Verdana"/>
              </a:rPr>
              <a:t>Re-</a:t>
            </a:r>
            <a:r>
              <a:rPr sz="1200" spc="-10" dirty="0">
                <a:latin typeface="Verdana"/>
                <a:cs typeface="Verdana"/>
              </a:rPr>
              <a:t>Mi-Fa-Sol-La-</a:t>
            </a:r>
            <a:r>
              <a:rPr sz="1200" spc="-25" dirty="0">
                <a:latin typeface="Verdana"/>
                <a:cs typeface="Verdana"/>
              </a:rPr>
              <a:t>Si.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5" dirty="0">
                <a:latin typeface="Verdana"/>
                <a:cs typeface="Verdana"/>
              </a:rPr>
              <a:t>Bu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notalar </a:t>
            </a:r>
            <a:r>
              <a:rPr sz="1200" dirty="0">
                <a:latin typeface="Verdana"/>
                <a:cs typeface="Verdana"/>
              </a:rPr>
              <a:t>sistemine</a:t>
            </a:r>
            <a:r>
              <a:rPr sz="1200" spc="3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göre</a:t>
            </a:r>
            <a:r>
              <a:rPr sz="1200" spc="3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harflerle</a:t>
            </a:r>
            <a:r>
              <a:rPr sz="1200" spc="3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3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adlandırılır.</a:t>
            </a:r>
            <a:r>
              <a:rPr sz="1200" spc="3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Sırasıyla</a:t>
            </a:r>
            <a:r>
              <a:rPr sz="1200" spc="3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şöyledir:</a:t>
            </a:r>
            <a:r>
              <a:rPr sz="1200" spc="33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Do:C, </a:t>
            </a:r>
            <a:r>
              <a:rPr sz="1200" dirty="0">
                <a:latin typeface="Verdana"/>
                <a:cs typeface="Verdana"/>
              </a:rPr>
              <a:t>Mi:E,</a:t>
            </a:r>
            <a:r>
              <a:rPr sz="1200" spc="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Fa:F,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Sol:G,</a:t>
            </a:r>
            <a:r>
              <a:rPr sz="1200" spc="7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La:A,</a:t>
            </a:r>
            <a:r>
              <a:rPr sz="1200" spc="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Si:B.</a:t>
            </a:r>
            <a:r>
              <a:rPr sz="1200" spc="12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</a:t>
            </a:r>
            <a:r>
              <a:rPr sz="1200" b="1" spc="-25" dirty="0">
                <a:latin typeface="Verdana"/>
                <a:cs typeface="Verdana"/>
              </a:rPr>
              <a:t> 2)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187459" y="4856479"/>
            <a:ext cx="488950" cy="45212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sz="1200" spc="-10" dirty="0">
                <a:latin typeface="Verdana"/>
                <a:cs typeface="Verdana"/>
              </a:rPr>
              <a:t>İngiliz</a:t>
            </a:r>
            <a:endParaRPr sz="1200">
              <a:latin typeface="Verdana"/>
              <a:cs typeface="Verdana"/>
            </a:endParaRPr>
          </a:p>
          <a:p>
            <a:pPr marL="35560">
              <a:lnSpc>
                <a:spcPct val="100000"/>
              </a:lnSpc>
              <a:spcBef>
                <a:spcPts val="240"/>
              </a:spcBef>
            </a:pPr>
            <a:r>
              <a:rPr sz="1200" spc="-10" dirty="0">
                <a:latin typeface="Verdana"/>
                <a:cs typeface="Verdana"/>
              </a:rPr>
              <a:t>Re:D,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86379" y="6376145"/>
            <a:ext cx="2859355" cy="634211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811017" y="7252840"/>
            <a:ext cx="2308860" cy="5467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9415" algn="l"/>
              </a:tabLst>
            </a:pPr>
            <a:r>
              <a:rPr sz="1200" b="1" spc="-25" dirty="0">
                <a:latin typeface="Verdana"/>
                <a:cs typeface="Verdana"/>
              </a:rPr>
              <a:t>Do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200" b="1" dirty="0">
                <a:latin typeface="Verdana"/>
                <a:cs typeface="Verdana"/>
              </a:rPr>
              <a:t>Re</a:t>
            </a:r>
            <a:r>
              <a:rPr sz="1200" spc="100" dirty="0">
                <a:latin typeface="Times New Roman"/>
                <a:cs typeface="Times New Roman"/>
              </a:rPr>
              <a:t>  </a:t>
            </a:r>
            <a:r>
              <a:rPr sz="1200" b="1" dirty="0">
                <a:latin typeface="Verdana"/>
                <a:cs typeface="Verdana"/>
              </a:rPr>
              <a:t>Mi</a:t>
            </a:r>
            <a:r>
              <a:rPr sz="1200" spc="10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Fa</a:t>
            </a:r>
            <a:r>
              <a:rPr sz="1200" spc="114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Sol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La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Si</a:t>
            </a:r>
            <a:r>
              <a:rPr sz="1200" spc="105" dirty="0">
                <a:latin typeface="Times New Roman"/>
                <a:cs typeface="Times New Roman"/>
              </a:rPr>
              <a:t>  </a:t>
            </a:r>
            <a:r>
              <a:rPr sz="1200" b="1" spc="-25" dirty="0">
                <a:latin typeface="Verdana"/>
                <a:cs typeface="Verdana"/>
              </a:rPr>
              <a:t>Do</a:t>
            </a:r>
            <a:endParaRPr sz="1200">
              <a:latin typeface="Verdana"/>
              <a:cs typeface="Verdana"/>
            </a:endParaRPr>
          </a:p>
          <a:p>
            <a:pPr marL="661670">
              <a:lnSpc>
                <a:spcPct val="100000"/>
              </a:lnSpc>
              <a:spcBef>
                <a:spcPts val="1225"/>
              </a:spcBef>
            </a:pPr>
            <a:r>
              <a:rPr sz="1200" spc="-10" dirty="0">
                <a:latin typeface="Verdana"/>
                <a:cs typeface="Verdana"/>
              </a:rPr>
              <a:t>Örnek.2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">
              <a:lnSpc>
                <a:spcPts val="1150"/>
              </a:lnSpc>
            </a:pPr>
            <a:fld id="{81D60167-4931-47E6-BA6A-407CBD079E47}" type="slidenum">
              <a:rPr spc="-50" dirty="0"/>
              <a:t>4</a:t>
            </a:fld>
            <a:endParaRPr spc="-50" dirty="0"/>
          </a:p>
        </p:txBody>
      </p:sp>
      <p:sp>
        <p:nvSpPr>
          <p:cNvPr id="9" name="object 9"/>
          <p:cNvSpPr txBox="1"/>
          <p:nvPr/>
        </p:nvSpPr>
        <p:spPr>
          <a:xfrm>
            <a:off x="886764" y="8271127"/>
            <a:ext cx="2192655" cy="9734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latin typeface="Verdana"/>
                <a:cs typeface="Verdana"/>
              </a:rPr>
              <a:t>Anahtarlar</a:t>
            </a:r>
            <a:endParaRPr sz="1200">
              <a:latin typeface="Verdana"/>
              <a:cs typeface="Verdana"/>
            </a:endParaRPr>
          </a:p>
          <a:p>
            <a:pPr marL="12700" marR="5080">
              <a:lnSpc>
                <a:spcPct val="115799"/>
              </a:lnSpc>
              <a:spcBef>
                <a:spcPts val="1019"/>
              </a:spcBef>
              <a:tabLst>
                <a:tab pos="664210" algn="l"/>
                <a:tab pos="1187450" algn="l"/>
                <a:tab pos="1513840" algn="l"/>
                <a:tab pos="1732280" algn="l"/>
              </a:tabLst>
            </a:pPr>
            <a:r>
              <a:rPr sz="1200" spc="-10" dirty="0">
                <a:latin typeface="Verdana"/>
                <a:cs typeface="Verdana"/>
              </a:rPr>
              <a:t>*Nota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adlarıyla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belirtilen bilinebilmesi,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0" dirty="0">
                <a:latin typeface="Verdana"/>
                <a:cs typeface="Verdana"/>
              </a:rPr>
              <a:t>daha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0" dirty="0">
                <a:latin typeface="Verdana"/>
                <a:cs typeface="Verdana"/>
              </a:rPr>
              <a:t>basit </a:t>
            </a:r>
            <a:r>
              <a:rPr sz="1200" dirty="0">
                <a:latin typeface="Verdana"/>
                <a:cs typeface="Verdana"/>
              </a:rPr>
              <a:t>edilebilmesi</a:t>
            </a:r>
            <a:r>
              <a:rPr sz="1200" spc="4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için</a:t>
            </a:r>
            <a:r>
              <a:rPr sz="1200" spc="40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kesinlikle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114538" y="8582025"/>
            <a:ext cx="1004569" cy="6629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 indent="135255">
              <a:lnSpc>
                <a:spcPct val="115799"/>
              </a:lnSpc>
              <a:spcBef>
                <a:spcPts val="110"/>
              </a:spcBef>
              <a:tabLst>
                <a:tab pos="384175" algn="l"/>
                <a:tab pos="744220" algn="l"/>
              </a:tabLst>
            </a:pPr>
            <a:r>
              <a:rPr sz="1200" spc="-10" dirty="0">
                <a:latin typeface="Verdana"/>
                <a:cs typeface="Verdana"/>
              </a:rPr>
              <a:t>kesin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5" dirty="0">
                <a:latin typeface="Verdana"/>
                <a:cs typeface="Verdana"/>
              </a:rPr>
              <a:t>ses bir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deyişle </a:t>
            </a:r>
            <a:r>
              <a:rPr sz="1200" dirty="0">
                <a:latin typeface="Verdana"/>
                <a:cs typeface="Verdana"/>
              </a:rPr>
              <a:t>gerekli</a:t>
            </a:r>
            <a:r>
              <a:rPr sz="1200" spc="40" dirty="0">
                <a:latin typeface="Verdana"/>
                <a:cs typeface="Verdana"/>
              </a:rPr>
              <a:t>  </a:t>
            </a:r>
            <a:r>
              <a:rPr sz="1200" spc="-20" dirty="0">
                <a:latin typeface="Verdana"/>
                <a:cs typeface="Verdana"/>
              </a:rPr>
              <a:t>olan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14614" y="8582025"/>
            <a:ext cx="194183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76200">
              <a:lnSpc>
                <a:spcPct val="116700"/>
              </a:lnSpc>
              <a:spcBef>
                <a:spcPts val="100"/>
              </a:spcBef>
              <a:tabLst>
                <a:tab pos="861694" algn="l"/>
                <a:tab pos="1470660" algn="l"/>
              </a:tabLst>
            </a:pPr>
            <a:r>
              <a:rPr sz="1200" spc="-10" dirty="0">
                <a:latin typeface="Verdana"/>
                <a:cs typeface="Verdana"/>
              </a:rPr>
              <a:t>yüksekliklerinin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5" dirty="0">
                <a:latin typeface="Verdana"/>
                <a:cs typeface="Verdana"/>
              </a:rPr>
              <a:t>tam </a:t>
            </a:r>
            <a:r>
              <a:rPr sz="1200" spc="-10" dirty="0">
                <a:latin typeface="Verdana"/>
                <a:cs typeface="Verdana"/>
              </a:rPr>
              <a:t>notaların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okunabilmesi,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172756" y="8582025"/>
            <a:ext cx="50292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0335" marR="5080" indent="-128270">
              <a:lnSpc>
                <a:spcPct val="1167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olarak ayırt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192461" y="9036174"/>
            <a:ext cx="247523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araçlardan</a:t>
            </a:r>
            <a:r>
              <a:rPr sz="1200" spc="4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biri</a:t>
            </a:r>
            <a:r>
              <a:rPr sz="1200" spc="4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40" dirty="0">
                <a:latin typeface="Verdana"/>
                <a:cs typeface="Verdana"/>
              </a:rPr>
              <a:t>  </a:t>
            </a:r>
            <a:r>
              <a:rPr sz="1200" spc="-10" dirty="0">
                <a:latin typeface="Verdana"/>
                <a:cs typeface="Verdana"/>
              </a:rPr>
              <a:t>anahtardır.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5" name="Resim 14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4165B668-1158-A4E2-AFDB-387FB5E6B0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659912" y="886714"/>
            <a:ext cx="20104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7195" algn="l"/>
                <a:tab pos="895350" algn="l"/>
                <a:tab pos="1681480" algn="l"/>
              </a:tabLst>
            </a:pPr>
            <a:r>
              <a:rPr sz="1200" spc="-25" dirty="0">
                <a:latin typeface="Verdana"/>
                <a:cs typeface="Verdana"/>
              </a:rPr>
              <a:t>yer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0" dirty="0">
                <a:latin typeface="Verdana"/>
                <a:cs typeface="Verdana"/>
              </a:rPr>
              <a:t>alan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notalara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0" dirty="0">
                <a:latin typeface="Verdana"/>
                <a:cs typeface="Verdana"/>
              </a:rPr>
              <a:t>isim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86764" y="856234"/>
            <a:ext cx="377444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700"/>
              </a:lnSpc>
              <a:spcBef>
                <a:spcPts val="100"/>
              </a:spcBef>
              <a:tabLst>
                <a:tab pos="773430" algn="l"/>
                <a:tab pos="1522730" algn="l"/>
                <a:tab pos="2716530" algn="l"/>
                <a:tab pos="3075940" algn="l"/>
              </a:tabLst>
            </a:pPr>
            <a:r>
              <a:rPr sz="1200" spc="-10" dirty="0">
                <a:latin typeface="Verdana"/>
                <a:cs typeface="Verdana"/>
              </a:rPr>
              <a:t>Başında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anahtar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görmediğimiz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5" dirty="0">
                <a:latin typeface="Verdana"/>
                <a:cs typeface="Verdana"/>
              </a:rPr>
              <a:t>bir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dizekte </a:t>
            </a:r>
            <a:r>
              <a:rPr sz="1200" dirty="0">
                <a:latin typeface="Verdana"/>
                <a:cs typeface="Verdana"/>
              </a:rPr>
              <a:t>veremeyiz.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3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çeşit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anahtar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vardır: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Sol,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Fa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Do.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86760" y="1780158"/>
            <a:ext cx="5791200" cy="9734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Verdana"/>
                <a:cs typeface="Verdana"/>
              </a:rPr>
              <a:t>Sol</a:t>
            </a:r>
            <a:r>
              <a:rPr sz="1200" b="1" spc="-20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Anahtarı: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5799"/>
              </a:lnSpc>
              <a:spcBef>
                <a:spcPts val="1019"/>
              </a:spcBef>
            </a:pPr>
            <a:r>
              <a:rPr sz="1200" dirty="0">
                <a:latin typeface="Verdana"/>
                <a:cs typeface="Verdana"/>
              </a:rPr>
              <a:t>Sol</a:t>
            </a:r>
            <a:r>
              <a:rPr sz="1200" spc="4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anahtarı</a:t>
            </a:r>
            <a:r>
              <a:rPr sz="1200" spc="4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adını</a:t>
            </a:r>
            <a:r>
              <a:rPr sz="1200" spc="4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sol</a:t>
            </a:r>
            <a:r>
              <a:rPr sz="1200" spc="4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notasından</a:t>
            </a:r>
            <a:r>
              <a:rPr sz="1200" spc="4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alır.</a:t>
            </a:r>
            <a:r>
              <a:rPr sz="1200" spc="45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Portenin</a:t>
            </a:r>
            <a:r>
              <a:rPr sz="1200" spc="4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ortasından</a:t>
            </a:r>
            <a:r>
              <a:rPr sz="1200" spc="4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(alttan</a:t>
            </a:r>
            <a:r>
              <a:rPr sz="1200" spc="470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2. </a:t>
            </a:r>
            <a:r>
              <a:rPr sz="1200" dirty="0">
                <a:latin typeface="Verdana"/>
                <a:cs typeface="Verdana"/>
              </a:rPr>
              <a:t>Çizgiden)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başlar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dolayısıyla</a:t>
            </a:r>
            <a:r>
              <a:rPr sz="1200" spc="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burada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yer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alan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“sol”</a:t>
            </a:r>
            <a:r>
              <a:rPr sz="1200" spc="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adını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alır.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(Bkz.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3)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31209" y="2895599"/>
            <a:ext cx="896620" cy="60325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460498" y="3645789"/>
            <a:ext cx="6400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Örnek.3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86768" y="3984497"/>
            <a:ext cx="5784850" cy="9766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Verdana"/>
                <a:cs typeface="Verdana"/>
              </a:rPr>
              <a:t>Fa </a:t>
            </a:r>
            <a:r>
              <a:rPr sz="1200" b="1" spc="-10" dirty="0">
                <a:latin typeface="Verdana"/>
                <a:cs typeface="Verdana"/>
              </a:rPr>
              <a:t>Anahtarı: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1005"/>
              </a:spcBef>
            </a:pPr>
            <a:r>
              <a:rPr sz="1200" dirty="0">
                <a:latin typeface="Verdana"/>
                <a:cs typeface="Verdana"/>
              </a:rPr>
              <a:t>Kalın</a:t>
            </a:r>
            <a:r>
              <a:rPr sz="1200" spc="43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sesleri</a:t>
            </a:r>
            <a:r>
              <a:rPr sz="1200" spc="4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göstermek</a:t>
            </a:r>
            <a:r>
              <a:rPr sz="1200" spc="4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</a:t>
            </a:r>
            <a:r>
              <a:rPr sz="1200" spc="4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kullanılır.</a:t>
            </a:r>
            <a:r>
              <a:rPr sz="1200" spc="3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Anahtarın</a:t>
            </a:r>
            <a:r>
              <a:rPr sz="1200" spc="4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43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noktası</a:t>
            </a:r>
            <a:r>
              <a:rPr sz="1200" spc="45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arasından </a:t>
            </a:r>
            <a:r>
              <a:rPr sz="1200" dirty="0">
                <a:latin typeface="Verdana"/>
                <a:cs typeface="Verdana"/>
              </a:rPr>
              <a:t>geçen</a:t>
            </a:r>
            <a:r>
              <a:rPr sz="1200" spc="6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çizgi</a:t>
            </a:r>
            <a:r>
              <a:rPr sz="1200" spc="7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portede</a:t>
            </a:r>
            <a:r>
              <a:rPr sz="1200" spc="6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“Fa”</a:t>
            </a:r>
            <a:r>
              <a:rPr sz="1200" spc="6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notasını</a:t>
            </a:r>
            <a:r>
              <a:rPr sz="1200" spc="7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gösterir.</a:t>
            </a:r>
            <a:r>
              <a:rPr sz="1200" spc="5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Diğer</a:t>
            </a:r>
            <a:r>
              <a:rPr sz="1200" spc="5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notalar</a:t>
            </a:r>
            <a:r>
              <a:rPr sz="1200" spc="5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buna</a:t>
            </a:r>
            <a:r>
              <a:rPr sz="1200" spc="55" dirty="0">
                <a:latin typeface="Verdana"/>
                <a:cs typeface="Verdana"/>
              </a:rPr>
              <a:t>  </a:t>
            </a:r>
            <a:r>
              <a:rPr sz="1200" spc="-20" dirty="0">
                <a:latin typeface="Verdana"/>
                <a:cs typeface="Verdana"/>
              </a:rPr>
              <a:t>göre </a:t>
            </a:r>
            <a:r>
              <a:rPr sz="1200" dirty="0">
                <a:latin typeface="Verdana"/>
                <a:cs typeface="Verdana"/>
              </a:rPr>
              <a:t>isimlendirilir.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4)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21989" y="5102224"/>
            <a:ext cx="1112520" cy="563879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886766" y="5810501"/>
            <a:ext cx="5780405" cy="13150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985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Örnek.4</a:t>
            </a:r>
            <a:endParaRPr sz="1200">
              <a:latin typeface="Verdana"/>
              <a:cs typeface="Verdana"/>
            </a:endParaRPr>
          </a:p>
          <a:p>
            <a:pPr marL="3810" algn="ctr">
              <a:lnSpc>
                <a:spcPct val="100000"/>
              </a:lnSpc>
              <a:spcBef>
                <a:spcPts val="1250"/>
              </a:spcBef>
            </a:pPr>
            <a:r>
              <a:rPr sz="1200" b="1" dirty="0">
                <a:latin typeface="Verdana"/>
                <a:cs typeface="Verdana"/>
              </a:rPr>
              <a:t>Do</a:t>
            </a:r>
            <a:r>
              <a:rPr sz="1200" b="1" spc="-20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Anahtarı: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980"/>
              </a:spcBef>
            </a:pPr>
            <a:r>
              <a:rPr sz="1200" dirty="0">
                <a:latin typeface="Verdana"/>
                <a:cs typeface="Verdana"/>
              </a:rPr>
              <a:t>Portenin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1.,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2.,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3.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4.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çizgilerinden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başlayarak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yazılmak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üzere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dört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türü </a:t>
            </a:r>
            <a:r>
              <a:rPr sz="1200" dirty="0">
                <a:latin typeface="Verdana"/>
                <a:cs typeface="Verdana"/>
              </a:rPr>
              <a:t>vardır.</a:t>
            </a:r>
            <a:r>
              <a:rPr sz="1200" spc="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Anahtarın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ortasındaki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birleşim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yerindeki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çizgiye</a:t>
            </a:r>
            <a:r>
              <a:rPr sz="1200" spc="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“Do”</a:t>
            </a:r>
            <a:r>
              <a:rPr sz="1200" spc="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notası</a:t>
            </a:r>
            <a:r>
              <a:rPr sz="1200" spc="6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yazılır. </a:t>
            </a:r>
            <a:r>
              <a:rPr sz="1200" dirty="0">
                <a:latin typeface="Verdana"/>
                <a:cs typeface="Verdana"/>
              </a:rPr>
              <a:t>Diğer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notalar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buna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göre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adlandırılırlar.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60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5)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34054" y="7269479"/>
            <a:ext cx="1090930" cy="570229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886767" y="7984360"/>
            <a:ext cx="5786755" cy="152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Örnek.5</a:t>
            </a:r>
            <a:endParaRPr sz="12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250"/>
              </a:spcBef>
            </a:pPr>
            <a:r>
              <a:rPr sz="1200" b="1" dirty="0">
                <a:latin typeface="Verdana"/>
                <a:cs typeface="Verdana"/>
              </a:rPr>
              <a:t>Nota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Değerleri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980"/>
              </a:spcBef>
            </a:pPr>
            <a:r>
              <a:rPr sz="1200" dirty="0">
                <a:latin typeface="Verdana"/>
                <a:cs typeface="Verdana"/>
              </a:rPr>
              <a:t>*Bir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notayı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gördüğümüz zaman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sadece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sesin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yüksekliğini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değil,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ne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kadar </a:t>
            </a:r>
            <a:r>
              <a:rPr sz="1200" dirty="0">
                <a:latin typeface="Verdana"/>
                <a:cs typeface="Verdana"/>
              </a:rPr>
              <a:t>süreyle</a:t>
            </a:r>
            <a:r>
              <a:rPr sz="1200" spc="4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çalınacağını</a:t>
            </a:r>
            <a:r>
              <a:rPr sz="1200" spc="4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4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düşünmek</a:t>
            </a:r>
            <a:r>
              <a:rPr sz="1200" spc="4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zorundayız.</a:t>
            </a:r>
            <a:r>
              <a:rPr sz="1200" spc="4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4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yazısı</a:t>
            </a:r>
            <a:r>
              <a:rPr sz="1200" spc="4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sadece</a:t>
            </a:r>
            <a:r>
              <a:rPr sz="1200" spc="415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ses </a:t>
            </a:r>
            <a:r>
              <a:rPr sz="1200" dirty="0">
                <a:latin typeface="Verdana"/>
                <a:cs typeface="Verdana"/>
              </a:rPr>
              <a:t>yüksekliğini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değil,</a:t>
            </a:r>
            <a:r>
              <a:rPr sz="1200" spc="2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sesin</a:t>
            </a:r>
            <a:r>
              <a:rPr sz="1200" spc="2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uzunluğunu</a:t>
            </a:r>
            <a:r>
              <a:rPr sz="1200" spc="2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2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belirtir.</a:t>
            </a:r>
            <a:r>
              <a:rPr sz="1200" spc="2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Porte</a:t>
            </a:r>
            <a:r>
              <a:rPr sz="1200" spc="2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üzerinde</a:t>
            </a:r>
            <a:r>
              <a:rPr sz="1200" spc="27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sıralanış </a:t>
            </a:r>
            <a:r>
              <a:rPr sz="1200" dirty="0">
                <a:latin typeface="Verdana"/>
                <a:cs typeface="Verdana"/>
              </a:rPr>
              <a:t>biçimlerinden</a:t>
            </a:r>
            <a:r>
              <a:rPr sz="1200" spc="1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notanın</a:t>
            </a:r>
            <a:r>
              <a:rPr sz="1200" spc="1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yüksekliğini</a:t>
            </a:r>
            <a:r>
              <a:rPr sz="1200" spc="20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ayırt</a:t>
            </a:r>
            <a:r>
              <a:rPr sz="1200" spc="1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ettiğimizi</a:t>
            </a:r>
            <a:r>
              <a:rPr sz="1200" spc="20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daha</a:t>
            </a:r>
            <a:r>
              <a:rPr sz="1200" spc="1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önce</a:t>
            </a:r>
            <a:r>
              <a:rPr sz="1200" spc="18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söylemiştik.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">
              <a:lnSpc>
                <a:spcPts val="1150"/>
              </a:lnSpc>
            </a:pPr>
            <a:fld id="{81D60167-4931-47E6-BA6A-407CBD079E47}" type="slidenum">
              <a:rPr spc="-50" dirty="0"/>
              <a:t>5</a:t>
            </a:fld>
            <a:endParaRPr spc="-50" dirty="0"/>
          </a:p>
        </p:txBody>
      </p:sp>
      <p:pic>
        <p:nvPicPr>
          <p:cNvPr id="13" name="Resim 12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995B5438-B026-C362-9527-94423E074B0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6764" y="856234"/>
            <a:ext cx="5789930" cy="1644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3335" algn="just">
              <a:lnSpc>
                <a:spcPct val="1167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Notaların</a:t>
            </a:r>
            <a:r>
              <a:rPr sz="1200" spc="2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şekillerinden</a:t>
            </a:r>
            <a:r>
              <a:rPr sz="1200" spc="2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2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</a:t>
            </a:r>
            <a:r>
              <a:rPr sz="1200" spc="2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notanın</a:t>
            </a:r>
            <a:r>
              <a:rPr sz="1200" spc="2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değerini</a:t>
            </a:r>
            <a:r>
              <a:rPr sz="1200" spc="3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(süresini),</a:t>
            </a:r>
            <a:r>
              <a:rPr sz="1200" spc="2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yani,</a:t>
            </a:r>
            <a:r>
              <a:rPr sz="1200" spc="2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ne</a:t>
            </a:r>
            <a:r>
              <a:rPr sz="1200" spc="29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kadar </a:t>
            </a:r>
            <a:r>
              <a:rPr sz="1200" dirty="0">
                <a:latin typeface="Verdana"/>
                <a:cs typeface="Verdana"/>
              </a:rPr>
              <a:t>süreyle</a:t>
            </a:r>
            <a:r>
              <a:rPr sz="1200" spc="-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çalınacağını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anlarız.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300"/>
              </a:lnSpc>
              <a:spcBef>
                <a:spcPts val="1010"/>
              </a:spcBef>
            </a:pPr>
            <a:r>
              <a:rPr sz="1200" dirty="0">
                <a:latin typeface="Verdana"/>
                <a:cs typeface="Verdana"/>
              </a:rPr>
              <a:t>Günümüzde</a:t>
            </a:r>
            <a:r>
              <a:rPr sz="1200" spc="2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kullanılan</a:t>
            </a:r>
            <a:r>
              <a:rPr sz="1200" spc="3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en</a:t>
            </a:r>
            <a:r>
              <a:rPr sz="1200" spc="3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uzun</a:t>
            </a:r>
            <a:r>
              <a:rPr sz="1200" spc="3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nota,</a:t>
            </a:r>
            <a:r>
              <a:rPr sz="1200" spc="300" dirty="0">
                <a:latin typeface="Verdana"/>
                <a:cs typeface="Verdana"/>
              </a:rPr>
              <a:t> </a:t>
            </a:r>
            <a:r>
              <a:rPr sz="1200" i="1" dirty="0">
                <a:latin typeface="Verdana"/>
                <a:cs typeface="Verdana"/>
              </a:rPr>
              <a:t>birlik</a:t>
            </a:r>
            <a:r>
              <a:rPr sz="1200" spc="40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Verdana"/>
                <a:cs typeface="Verdana"/>
              </a:rPr>
              <a:t>nota</a:t>
            </a:r>
            <a:r>
              <a:rPr sz="1200" dirty="0">
                <a:latin typeface="Verdana"/>
                <a:cs typeface="Verdana"/>
              </a:rPr>
              <a:t>dır.</a:t>
            </a:r>
            <a:r>
              <a:rPr sz="1200" spc="2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Birlik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2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4</a:t>
            </a:r>
            <a:r>
              <a:rPr sz="1200" spc="27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vuruş </a:t>
            </a:r>
            <a:r>
              <a:rPr sz="1200" dirty="0">
                <a:latin typeface="Verdana"/>
                <a:cs typeface="Verdana"/>
              </a:rPr>
              <a:t>süresince uzar.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(Bir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şarkıya el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 da ayak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vurarak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eşlik</a:t>
            </a:r>
            <a:r>
              <a:rPr sz="1200" spc="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ettiğimizde </a:t>
            </a:r>
            <a:r>
              <a:rPr sz="1200" spc="-10" dirty="0">
                <a:latin typeface="Verdana"/>
                <a:cs typeface="Verdana"/>
              </a:rPr>
              <a:t>aslında </a:t>
            </a:r>
            <a:r>
              <a:rPr sz="1200" dirty="0">
                <a:latin typeface="Verdana"/>
                <a:cs typeface="Verdana"/>
              </a:rPr>
              <a:t>o</a:t>
            </a:r>
            <a:r>
              <a:rPr sz="1200" spc="2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şarkının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vuruşlarını</a:t>
            </a:r>
            <a:r>
              <a:rPr sz="1200" spc="2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veririz.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dediğimiz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şey,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belirli</a:t>
            </a:r>
            <a:r>
              <a:rPr sz="1200" spc="25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ritimde</a:t>
            </a:r>
            <a:r>
              <a:rPr sz="1200" spc="350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Verdana"/>
                <a:cs typeface="Verdana"/>
              </a:rPr>
              <a:t>art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arda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sıralanan</a:t>
            </a:r>
            <a:r>
              <a:rPr sz="1200" spc="3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birimlerdir.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Düzenli</a:t>
            </a:r>
            <a:r>
              <a:rPr sz="1200" spc="4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kalp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atışını</a:t>
            </a:r>
            <a:r>
              <a:rPr sz="1200" spc="4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saat</a:t>
            </a:r>
            <a:r>
              <a:rPr sz="1200" spc="4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tik-</a:t>
            </a:r>
            <a:r>
              <a:rPr sz="1200" spc="-10" dirty="0">
                <a:latin typeface="Verdana"/>
                <a:cs typeface="Verdana"/>
              </a:rPr>
              <a:t>taklarını </a:t>
            </a:r>
            <a:r>
              <a:rPr sz="1200" dirty="0">
                <a:latin typeface="Verdana"/>
                <a:cs typeface="Verdana"/>
              </a:rPr>
              <a:t>örnek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verebiliriz.)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Birlik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nota,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şu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şekilde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gösterilir: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5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6)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57270" y="2642869"/>
            <a:ext cx="441960" cy="594359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886767" y="3380609"/>
            <a:ext cx="4972050" cy="7639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81534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Örnek.6</a:t>
            </a:r>
            <a:endParaRPr sz="1200">
              <a:latin typeface="Verdana"/>
              <a:cs typeface="Verdana"/>
            </a:endParaRPr>
          </a:p>
          <a:p>
            <a:pPr marL="12700" marR="5080">
              <a:lnSpc>
                <a:spcPct val="116900"/>
              </a:lnSpc>
              <a:spcBef>
                <a:spcPts val="1005"/>
              </a:spcBef>
              <a:tabLst>
                <a:tab pos="803910" algn="l"/>
                <a:tab pos="1382395" algn="l"/>
                <a:tab pos="1994535" algn="l"/>
                <a:tab pos="2807335" algn="l"/>
                <a:tab pos="3206115" algn="l"/>
                <a:tab pos="3775710" algn="l"/>
                <a:tab pos="4335780" algn="l"/>
                <a:tab pos="4679950" algn="l"/>
              </a:tabLst>
            </a:pPr>
            <a:r>
              <a:rPr sz="1200" spc="-10" dirty="0">
                <a:latin typeface="Verdana"/>
                <a:cs typeface="Verdana"/>
              </a:rPr>
              <a:t>Portenin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0" dirty="0">
                <a:latin typeface="Verdana"/>
                <a:cs typeface="Verdana"/>
              </a:rPr>
              <a:t>hangi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çizgisi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üzerinde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5" dirty="0">
                <a:latin typeface="Verdana"/>
                <a:cs typeface="Verdana"/>
              </a:rPr>
              <a:t>yer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alırsa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alsın,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5" dirty="0">
                <a:latin typeface="Verdana"/>
                <a:cs typeface="Verdana"/>
              </a:rPr>
              <a:t>bu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25" dirty="0">
                <a:latin typeface="Verdana"/>
                <a:cs typeface="Verdana"/>
              </a:rPr>
              <a:t>içi </a:t>
            </a:r>
            <a:r>
              <a:rPr sz="1200" dirty="0">
                <a:latin typeface="Verdana"/>
                <a:cs typeface="Verdana"/>
              </a:rPr>
              <a:t>gördüğümüzde,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notanın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4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süresince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uzayacağını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anlarız.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877232" y="3721987"/>
            <a:ext cx="7893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3070" algn="l"/>
              </a:tabLst>
            </a:pPr>
            <a:r>
              <a:rPr sz="1200" spc="-25" dirty="0">
                <a:latin typeface="Verdana"/>
                <a:cs typeface="Verdana"/>
              </a:rPr>
              <a:t>boş</a:t>
            </a:r>
            <a:r>
              <a:rPr sz="1200" dirty="0">
                <a:latin typeface="Verdana"/>
                <a:cs typeface="Verdana"/>
              </a:rPr>
              <a:t>	</a:t>
            </a:r>
            <a:r>
              <a:rPr sz="1200" spc="-10" dirty="0">
                <a:latin typeface="Verdana"/>
                <a:cs typeface="Verdana"/>
              </a:rPr>
              <a:t>şekli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86776" y="4243575"/>
            <a:ext cx="5788660" cy="665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16700"/>
              </a:lnSpc>
              <a:spcBef>
                <a:spcPts val="100"/>
              </a:spcBef>
            </a:pPr>
            <a:r>
              <a:rPr sz="1200" dirty="0">
                <a:latin typeface="Verdana"/>
                <a:cs typeface="Verdana"/>
              </a:rPr>
              <a:t>Birlik,</a:t>
            </a:r>
            <a:r>
              <a:rPr sz="1200" spc="3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yani</a:t>
            </a:r>
            <a:r>
              <a:rPr sz="1200" spc="3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4</a:t>
            </a:r>
            <a:r>
              <a:rPr sz="1200" spc="2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vuruşluk</a:t>
            </a:r>
            <a:r>
              <a:rPr sz="1200" spc="3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notayı</a:t>
            </a:r>
            <a:r>
              <a:rPr sz="1200" spc="3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zaman</a:t>
            </a:r>
            <a:r>
              <a:rPr sz="1200" spc="3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olarak</a:t>
            </a:r>
            <a:r>
              <a:rPr sz="1200" spc="2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ikiye</a:t>
            </a:r>
            <a:r>
              <a:rPr sz="1200" spc="3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bölersek</a:t>
            </a:r>
            <a:r>
              <a:rPr sz="1200" spc="3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32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vuruşluk </a:t>
            </a:r>
            <a:r>
              <a:rPr sz="1200" dirty="0">
                <a:latin typeface="Verdana"/>
                <a:cs typeface="Verdana"/>
              </a:rPr>
              <a:t>notalar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elde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ederiz.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İki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vuruşluk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notalara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verilen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isimse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“ikilik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nota”lardır. </a:t>
            </a:r>
            <a:r>
              <a:rPr sz="1200" dirty="0">
                <a:latin typeface="Verdana"/>
                <a:cs typeface="Verdana"/>
              </a:rPr>
              <a:t>İkilik nota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şu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şekille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ifade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edilir:</a:t>
            </a:r>
            <a:r>
              <a:rPr sz="1200" spc="3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1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7)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93465" y="5050789"/>
            <a:ext cx="372110" cy="53911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86764" y="5734301"/>
            <a:ext cx="5787390" cy="2169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Örnek.7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399"/>
              </a:lnSpc>
              <a:spcBef>
                <a:spcPts val="1010"/>
              </a:spcBef>
            </a:pPr>
            <a:r>
              <a:rPr sz="1200" dirty="0">
                <a:latin typeface="Verdana"/>
                <a:cs typeface="Verdana"/>
              </a:rPr>
              <a:t>(Burada</a:t>
            </a:r>
            <a:r>
              <a:rPr sz="1200" spc="3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önemli</a:t>
            </a:r>
            <a:r>
              <a:rPr sz="1200" spc="3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3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noktayı</a:t>
            </a:r>
            <a:r>
              <a:rPr sz="1200" spc="3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anlamak</a:t>
            </a:r>
            <a:r>
              <a:rPr sz="1200" spc="3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gerekir:</a:t>
            </a:r>
            <a:r>
              <a:rPr sz="1200" spc="3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Birincisi;</a:t>
            </a:r>
            <a:r>
              <a:rPr sz="1200" spc="3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3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ismi</a:t>
            </a:r>
            <a:r>
              <a:rPr sz="1200" spc="35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(Örn; </a:t>
            </a:r>
            <a:r>
              <a:rPr sz="1200" dirty="0">
                <a:latin typeface="Verdana"/>
                <a:cs typeface="Verdana"/>
              </a:rPr>
              <a:t>do,re,mi</a:t>
            </a:r>
            <a:r>
              <a:rPr sz="1200" spc="1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vs.)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ile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süresinin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ismini</a:t>
            </a:r>
            <a:r>
              <a:rPr sz="1200" spc="1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karıştırmamak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gerekir.</a:t>
            </a:r>
            <a:r>
              <a:rPr sz="1200" spc="11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Birlik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da </a:t>
            </a:r>
            <a:r>
              <a:rPr sz="1200" dirty="0">
                <a:latin typeface="Verdana"/>
                <a:cs typeface="Verdana"/>
              </a:rPr>
              <a:t>ikilik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olarak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adlandırdığımız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şey,</a:t>
            </a:r>
            <a:r>
              <a:rPr sz="1200" spc="2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“nota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süresi”</a:t>
            </a:r>
            <a:r>
              <a:rPr sz="1200" spc="2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nin</a:t>
            </a:r>
            <a:r>
              <a:rPr sz="1200" spc="20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ismidir.</a:t>
            </a:r>
            <a:r>
              <a:rPr sz="1200" spc="2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İkincisi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nokta </a:t>
            </a:r>
            <a:r>
              <a:rPr sz="1200" dirty="0">
                <a:latin typeface="Verdana"/>
                <a:cs typeface="Verdana"/>
              </a:rPr>
              <a:t>şudur;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“nota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süresi”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ile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“nota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süresinin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ismi”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karıştırılmamalıdır.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Örneğin, </a:t>
            </a:r>
            <a:r>
              <a:rPr sz="1200" dirty="0">
                <a:latin typeface="Verdana"/>
                <a:cs typeface="Verdana"/>
              </a:rPr>
              <a:t>yukarıda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anlatıldığı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gibi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birlik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nota,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değil,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4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vuruştur.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“Birlik”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nota </a:t>
            </a:r>
            <a:r>
              <a:rPr sz="1200" dirty="0">
                <a:latin typeface="Verdana"/>
                <a:cs typeface="Verdana"/>
              </a:rPr>
              <a:t>süresinin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adıdır.)</a:t>
            </a:r>
            <a:endParaRPr sz="1200">
              <a:latin typeface="Verdana"/>
              <a:cs typeface="Verdana"/>
            </a:endParaRPr>
          </a:p>
          <a:p>
            <a:pPr marL="12700" marR="10160" algn="just">
              <a:lnSpc>
                <a:spcPct val="116700"/>
              </a:lnSpc>
              <a:spcBef>
                <a:spcPts val="1010"/>
              </a:spcBef>
            </a:pPr>
            <a:r>
              <a:rPr sz="1200" dirty="0">
                <a:latin typeface="Verdana"/>
                <a:cs typeface="Verdana"/>
              </a:rPr>
              <a:t>İkilik</a:t>
            </a:r>
            <a:r>
              <a:rPr sz="1200" spc="9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notayı</a:t>
            </a:r>
            <a:r>
              <a:rPr sz="1200" spc="10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vuruş</a:t>
            </a:r>
            <a:r>
              <a:rPr sz="1200" spc="8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olarak</a:t>
            </a:r>
            <a:r>
              <a:rPr sz="1200" spc="8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ikiye</a:t>
            </a:r>
            <a:r>
              <a:rPr sz="1200" spc="9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böldüğümüzde</a:t>
            </a:r>
            <a:r>
              <a:rPr sz="1200" spc="8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90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tane</a:t>
            </a:r>
            <a:r>
              <a:rPr sz="1200" spc="95" dirty="0">
                <a:latin typeface="Verdana"/>
                <a:cs typeface="Verdana"/>
              </a:rPr>
              <a:t>  </a:t>
            </a:r>
            <a:r>
              <a:rPr sz="1200" dirty="0">
                <a:latin typeface="Verdana"/>
                <a:cs typeface="Verdana"/>
              </a:rPr>
              <a:t>dörtlük</a:t>
            </a:r>
            <a:r>
              <a:rPr sz="1200" spc="95" dirty="0">
                <a:latin typeface="Verdana"/>
                <a:cs typeface="Verdana"/>
              </a:rPr>
              <a:t>  </a:t>
            </a:r>
            <a:r>
              <a:rPr sz="1200" spc="-20" dirty="0">
                <a:latin typeface="Verdana"/>
                <a:cs typeface="Verdana"/>
              </a:rPr>
              <a:t>(bir </a:t>
            </a:r>
            <a:r>
              <a:rPr sz="1200" dirty="0">
                <a:latin typeface="Verdana"/>
                <a:cs typeface="Verdana"/>
              </a:rPr>
              <a:t>vuruşluk)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elde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ederiz.</a:t>
            </a:r>
            <a:r>
              <a:rPr sz="1200" spc="-1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60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8)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69334" y="8040369"/>
            <a:ext cx="417195" cy="46672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886768" y="8655173"/>
            <a:ext cx="5779770" cy="760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762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Örnek.8</a:t>
            </a:r>
            <a:endParaRPr sz="1200">
              <a:latin typeface="Verdana"/>
              <a:cs typeface="Verdana"/>
            </a:endParaRPr>
          </a:p>
          <a:p>
            <a:pPr marL="12700" marR="5080">
              <a:lnSpc>
                <a:spcPct val="116700"/>
              </a:lnSpc>
              <a:spcBef>
                <a:spcPts val="980"/>
              </a:spcBef>
            </a:pPr>
            <a:r>
              <a:rPr sz="1200" dirty="0">
                <a:latin typeface="Verdana"/>
                <a:cs typeface="Verdana"/>
              </a:rPr>
              <a:t>Dörtlük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ikiye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bölündüğünde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11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tane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vuruşluk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elde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edilir.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vuruşluk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notalar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sekizlik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olarak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adlandırılır.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5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9)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">
              <a:lnSpc>
                <a:spcPts val="1150"/>
              </a:lnSpc>
            </a:pPr>
            <a:fld id="{81D60167-4931-47E6-BA6A-407CBD079E47}" type="slidenum">
              <a:rPr spc="-50" dirty="0"/>
              <a:t>6</a:t>
            </a:fld>
            <a:endParaRPr spc="-50" dirty="0"/>
          </a:p>
        </p:txBody>
      </p:sp>
      <p:pic>
        <p:nvPicPr>
          <p:cNvPr id="12" name="Resim 11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D6DC6C32-AD5D-FF7A-0DAE-D0DE9C5C52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90290" y="899159"/>
            <a:ext cx="378460" cy="44513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86767" y="1487172"/>
            <a:ext cx="5782310" cy="9772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Örnek.9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1010"/>
              </a:spcBef>
            </a:pPr>
            <a:r>
              <a:rPr sz="1200" dirty="0">
                <a:latin typeface="Verdana"/>
                <a:cs typeface="Verdana"/>
              </a:rPr>
              <a:t>İki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2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daha</a:t>
            </a:r>
            <a:r>
              <a:rPr sz="1200" spc="1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fazla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1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vuruşluk</a:t>
            </a:r>
            <a:r>
              <a:rPr sz="1200" spc="20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(sekizlik)</a:t>
            </a:r>
            <a:r>
              <a:rPr sz="1200" spc="20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1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yan</a:t>
            </a:r>
            <a:r>
              <a:rPr sz="1200" spc="20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yana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geldiğinde </a:t>
            </a:r>
            <a:r>
              <a:rPr sz="1200" dirty="0">
                <a:latin typeface="Verdana"/>
                <a:cs typeface="Verdana"/>
              </a:rPr>
              <a:t>gruplamanın</a:t>
            </a:r>
            <a:r>
              <a:rPr sz="1200" spc="2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daha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rahat</a:t>
            </a:r>
            <a:r>
              <a:rPr sz="1200" spc="25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yapılabilmesi</a:t>
            </a:r>
            <a:r>
              <a:rPr sz="1200" spc="2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2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daha</a:t>
            </a:r>
            <a:r>
              <a:rPr sz="1200" spc="2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rahat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okunabilmesi</a:t>
            </a:r>
            <a:r>
              <a:rPr sz="1200" spc="26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için, </a:t>
            </a:r>
            <a:r>
              <a:rPr sz="1200" dirty="0">
                <a:latin typeface="Verdana"/>
                <a:cs typeface="Verdana"/>
              </a:rPr>
              <a:t>genellikle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şu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şekilde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kuyrukları</a:t>
            </a:r>
            <a:r>
              <a:rPr sz="1200" spc="-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birleştirilerek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yazılır: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5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10)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02025" y="2602864"/>
            <a:ext cx="551814" cy="45720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86767" y="3206877"/>
            <a:ext cx="5782945" cy="11874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Örnek.10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980"/>
              </a:spcBef>
            </a:pPr>
            <a:r>
              <a:rPr sz="1200" dirty="0">
                <a:latin typeface="Verdana"/>
                <a:cs typeface="Verdana"/>
              </a:rPr>
              <a:t>Bu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yazım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şekli</a:t>
            </a:r>
            <a:r>
              <a:rPr sz="1200" spc="1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notanın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süresini</a:t>
            </a:r>
            <a:r>
              <a:rPr sz="1200" spc="1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değiştirmez.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vuruşu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ikiye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bölersek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tane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çeyrek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vuruşluk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(onaltılık)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elde</a:t>
            </a:r>
            <a:r>
              <a:rPr sz="1200" spc="2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ederiz.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İki</a:t>
            </a:r>
            <a:r>
              <a:rPr sz="1200" spc="25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daha </a:t>
            </a:r>
            <a:r>
              <a:rPr sz="1200" dirty="0">
                <a:latin typeface="Verdana"/>
                <a:cs typeface="Verdana"/>
              </a:rPr>
              <a:t>fazla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</a:t>
            </a:r>
            <a:r>
              <a:rPr sz="1200" spc="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vuruşluk</a:t>
            </a:r>
            <a:r>
              <a:rPr sz="1200" spc="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yan</a:t>
            </a:r>
            <a:r>
              <a:rPr sz="1200" spc="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yana</a:t>
            </a:r>
            <a:r>
              <a:rPr sz="1200" spc="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geldiğinde</a:t>
            </a:r>
            <a:r>
              <a:rPr sz="1200" spc="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oluşan</a:t>
            </a:r>
            <a:r>
              <a:rPr sz="1200" spc="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yazım</a:t>
            </a:r>
            <a:r>
              <a:rPr sz="1200" spc="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farkı,</a:t>
            </a:r>
            <a:r>
              <a:rPr sz="1200" spc="2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bundan </a:t>
            </a:r>
            <a:r>
              <a:rPr sz="1200" dirty="0">
                <a:latin typeface="Verdana"/>
                <a:cs typeface="Verdana"/>
              </a:rPr>
              <a:t>sonra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böleceğimiz</a:t>
            </a:r>
            <a:r>
              <a:rPr sz="1200" spc="-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notalarda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geçerlidir.</a:t>
            </a:r>
            <a:r>
              <a:rPr sz="1200" spc="-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11)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100070" y="4556759"/>
            <a:ext cx="371475" cy="45720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953509" y="4538344"/>
            <a:ext cx="505460" cy="47561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86764" y="5158229"/>
            <a:ext cx="5788025" cy="11874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Örnek.11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980"/>
              </a:spcBef>
            </a:pPr>
            <a:r>
              <a:rPr sz="1200" dirty="0">
                <a:latin typeface="Verdana"/>
                <a:cs typeface="Verdana"/>
              </a:rPr>
              <a:t>Onaltılık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notayı</a:t>
            </a:r>
            <a:r>
              <a:rPr sz="1200" spc="2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ikiye</a:t>
            </a:r>
            <a:r>
              <a:rPr sz="1200" spc="2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böldüğümüzde</a:t>
            </a:r>
            <a:r>
              <a:rPr sz="1200" spc="3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otuzikilik</a:t>
            </a:r>
            <a:r>
              <a:rPr sz="1200" spc="2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(1/8</a:t>
            </a:r>
            <a:r>
              <a:rPr sz="1200" spc="3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vuruşluk),</a:t>
            </a:r>
            <a:r>
              <a:rPr sz="1200" spc="29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otuzikiliği </a:t>
            </a:r>
            <a:r>
              <a:rPr sz="1200" dirty="0">
                <a:latin typeface="Verdana"/>
                <a:cs typeface="Verdana"/>
              </a:rPr>
              <a:t>böldüğümüzde</a:t>
            </a:r>
            <a:r>
              <a:rPr sz="1200" spc="300" dirty="0">
                <a:latin typeface="Verdana"/>
                <a:cs typeface="Verdana"/>
              </a:rPr>
              <a:t>   </a:t>
            </a:r>
            <a:r>
              <a:rPr sz="1200" dirty="0">
                <a:latin typeface="Verdana"/>
                <a:cs typeface="Verdana"/>
              </a:rPr>
              <a:t>altmışdörtlük,</a:t>
            </a:r>
            <a:r>
              <a:rPr sz="1200" spc="295" dirty="0">
                <a:latin typeface="Verdana"/>
                <a:cs typeface="Verdana"/>
              </a:rPr>
              <a:t>   </a:t>
            </a:r>
            <a:r>
              <a:rPr sz="1200" dirty="0">
                <a:latin typeface="Verdana"/>
                <a:cs typeface="Verdana"/>
              </a:rPr>
              <a:t>altmışdörtlüğü</a:t>
            </a:r>
            <a:r>
              <a:rPr sz="1200" spc="300" dirty="0">
                <a:latin typeface="Verdana"/>
                <a:cs typeface="Verdana"/>
              </a:rPr>
              <a:t>   </a:t>
            </a:r>
            <a:r>
              <a:rPr sz="1200" dirty="0">
                <a:latin typeface="Verdana"/>
                <a:cs typeface="Verdana"/>
              </a:rPr>
              <a:t>böldüğümüzde</a:t>
            </a:r>
            <a:r>
              <a:rPr sz="1200" spc="295" dirty="0">
                <a:latin typeface="Verdana"/>
                <a:cs typeface="Verdana"/>
              </a:rPr>
              <a:t>   </a:t>
            </a:r>
            <a:r>
              <a:rPr sz="1200" spc="-25" dirty="0">
                <a:latin typeface="Verdana"/>
                <a:cs typeface="Verdana"/>
              </a:rPr>
              <a:t>ise </a:t>
            </a:r>
            <a:r>
              <a:rPr sz="1200" dirty="0">
                <a:latin typeface="Verdana"/>
                <a:cs typeface="Verdana"/>
              </a:rPr>
              <a:t>yüzyirmisekizlik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elde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ederiz.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9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spc="18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12)</a:t>
            </a:r>
            <a:r>
              <a:rPr sz="1200" spc="2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Ancak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altmışdörtlükten </a:t>
            </a:r>
            <a:r>
              <a:rPr sz="1200" dirty="0">
                <a:latin typeface="Verdana"/>
                <a:cs typeface="Verdana"/>
              </a:rPr>
              <a:t>sonraki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notalar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çok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seyrek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kullanılır.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877185" y="6483349"/>
            <a:ext cx="1801494" cy="90805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886758" y="7539356"/>
            <a:ext cx="5788025" cy="1866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3746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Örnek.12</a:t>
            </a:r>
            <a:endParaRPr sz="1200">
              <a:latin typeface="Verdana"/>
              <a:cs typeface="Verdana"/>
            </a:endParaRPr>
          </a:p>
          <a:p>
            <a:pPr marL="12700" marR="4265295">
              <a:lnSpc>
                <a:spcPts val="2690"/>
              </a:lnSpc>
              <a:spcBef>
                <a:spcPts val="270"/>
              </a:spcBef>
            </a:pPr>
            <a:r>
              <a:rPr sz="1200" b="1" dirty="0">
                <a:latin typeface="Verdana"/>
                <a:cs typeface="Verdana"/>
              </a:rPr>
              <a:t>Uzatma</a:t>
            </a:r>
            <a:r>
              <a:rPr sz="1200" b="1" spc="-55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İşaretleri </a:t>
            </a:r>
            <a:r>
              <a:rPr sz="1200" b="1" dirty="0">
                <a:latin typeface="Verdana"/>
                <a:cs typeface="Verdana"/>
              </a:rPr>
              <a:t>Uzatma</a:t>
            </a:r>
            <a:r>
              <a:rPr sz="1200" b="1" spc="-55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Noktası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685"/>
              </a:spcBef>
            </a:pPr>
            <a:r>
              <a:rPr sz="1200" b="1" dirty="0">
                <a:latin typeface="Verdana"/>
                <a:cs typeface="Verdana"/>
              </a:rPr>
              <a:t>*</a:t>
            </a:r>
            <a:r>
              <a:rPr sz="1200" dirty="0">
                <a:latin typeface="Verdana"/>
                <a:cs typeface="Verdana"/>
              </a:rPr>
              <a:t>Herhangi</a:t>
            </a:r>
            <a:r>
              <a:rPr sz="1200" spc="2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1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notanın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“yanına”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konulan</a:t>
            </a:r>
            <a:r>
              <a:rPr sz="1200" spc="1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nokta,</a:t>
            </a:r>
            <a:r>
              <a:rPr sz="1200" spc="1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</a:t>
            </a:r>
            <a:r>
              <a:rPr sz="1200" spc="1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notayı</a:t>
            </a:r>
            <a:r>
              <a:rPr sz="1200" spc="2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kendi</a:t>
            </a:r>
            <a:r>
              <a:rPr sz="1200" spc="21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değerinin </a:t>
            </a:r>
            <a:r>
              <a:rPr sz="1200" dirty="0">
                <a:latin typeface="Verdana"/>
                <a:cs typeface="Verdana"/>
              </a:rPr>
              <a:t>yarısı</a:t>
            </a:r>
            <a:r>
              <a:rPr sz="1200" spc="2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kadar</a:t>
            </a:r>
            <a:r>
              <a:rPr sz="1200" spc="20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uzatır.</a:t>
            </a:r>
            <a:r>
              <a:rPr sz="1200" spc="2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Örneğin,</a:t>
            </a:r>
            <a:r>
              <a:rPr sz="1200" spc="1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2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vuruşluk</a:t>
            </a:r>
            <a:r>
              <a:rPr sz="1200" spc="2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20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2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kendi</a:t>
            </a:r>
            <a:r>
              <a:rPr sz="1200" spc="2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değerinin</a:t>
            </a:r>
            <a:r>
              <a:rPr sz="1200" spc="22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yarısı </a:t>
            </a:r>
            <a:r>
              <a:rPr sz="1200" dirty="0">
                <a:latin typeface="Verdana"/>
                <a:cs typeface="Verdana"/>
              </a:rPr>
              <a:t>kadar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uzayacağı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3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olarak,</a:t>
            </a:r>
            <a:r>
              <a:rPr sz="1200" spc="1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vuruşluk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1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ise,</a:t>
            </a:r>
            <a:r>
              <a:rPr sz="1200" spc="1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15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buçuk </a:t>
            </a:r>
            <a:r>
              <a:rPr sz="1200" dirty="0">
                <a:latin typeface="Verdana"/>
                <a:cs typeface="Verdana"/>
              </a:rPr>
              <a:t>vuruş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olarak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çalınır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okunur.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13)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50"/>
              </a:lnSpc>
            </a:pPr>
            <a:fld id="{81D60167-4931-47E6-BA6A-407CBD079E47}" type="slidenum">
              <a:rPr spc="-25" dirty="0"/>
              <a:t>7</a:t>
            </a:fld>
            <a:endParaRPr spc="-25" dirty="0"/>
          </a:p>
        </p:txBody>
      </p:sp>
      <p:pic>
        <p:nvPicPr>
          <p:cNvPr id="12" name="Resim 11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941B5232-26CE-C5AA-86CF-2F1470F292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29269" y="948436"/>
            <a:ext cx="2816465" cy="63895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86768" y="1819785"/>
            <a:ext cx="5782310" cy="763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Örnek.13</a:t>
            </a:r>
            <a:endParaRPr sz="1200">
              <a:latin typeface="Verdana"/>
              <a:cs typeface="Verdana"/>
            </a:endParaRPr>
          </a:p>
          <a:p>
            <a:pPr marL="12700" marR="5080">
              <a:lnSpc>
                <a:spcPct val="116700"/>
              </a:lnSpc>
              <a:spcBef>
                <a:spcPts val="1005"/>
              </a:spcBef>
            </a:pPr>
            <a:r>
              <a:rPr sz="1200" dirty="0">
                <a:latin typeface="Verdana"/>
                <a:cs typeface="Verdana"/>
              </a:rPr>
              <a:t>*Bunun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yanında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eğer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notanın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yanında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tane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nokta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varsa,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notanın </a:t>
            </a:r>
            <a:r>
              <a:rPr sz="1200" dirty="0">
                <a:latin typeface="Verdana"/>
                <a:cs typeface="Verdana"/>
              </a:rPr>
              <a:t>değeri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birinci</a:t>
            </a:r>
            <a:r>
              <a:rPr sz="1200" spc="-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notanın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yarısı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kadar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uzatılır.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4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14)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39531" y="3109040"/>
            <a:ext cx="3137013" cy="634652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86764" y="3954016"/>
            <a:ext cx="5781675" cy="13150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715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Örnek.14</a:t>
            </a:r>
            <a:endParaRPr sz="12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225"/>
              </a:spcBef>
            </a:pPr>
            <a:r>
              <a:rPr sz="1200" b="1" dirty="0">
                <a:latin typeface="Verdana"/>
                <a:cs typeface="Verdana"/>
              </a:rPr>
              <a:t>Uzatma</a:t>
            </a:r>
            <a:r>
              <a:rPr sz="1200" b="1" spc="-55" dirty="0">
                <a:latin typeface="Verdana"/>
                <a:cs typeface="Verdana"/>
              </a:rPr>
              <a:t> </a:t>
            </a:r>
            <a:r>
              <a:rPr sz="1200" b="1" spc="-20" dirty="0">
                <a:latin typeface="Verdana"/>
                <a:cs typeface="Verdana"/>
              </a:rPr>
              <a:t>Bağı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1005"/>
              </a:spcBef>
            </a:pPr>
            <a:r>
              <a:rPr sz="1200" dirty="0">
                <a:latin typeface="Verdana"/>
                <a:cs typeface="Verdana"/>
              </a:rPr>
              <a:t>*Aynı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adı</a:t>
            </a:r>
            <a:r>
              <a:rPr sz="1200" spc="11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taşıyan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11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notayı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birbirine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bağlayan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bağa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“uzatma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bağı”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denir. </a:t>
            </a:r>
            <a:r>
              <a:rPr sz="1200" dirty="0">
                <a:latin typeface="Verdana"/>
                <a:cs typeface="Verdana"/>
              </a:rPr>
              <a:t>Uzatma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bağı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ile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birbirine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bağlanan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notalardan</a:t>
            </a:r>
            <a:r>
              <a:rPr sz="1200" spc="11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notanın</a:t>
            </a:r>
            <a:r>
              <a:rPr sz="1200" spc="1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süresi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birinciye </a:t>
            </a:r>
            <a:r>
              <a:rPr sz="1200" dirty="0">
                <a:latin typeface="Verdana"/>
                <a:cs typeface="Verdana"/>
              </a:rPr>
              <a:t>eklenerek</a:t>
            </a:r>
            <a:r>
              <a:rPr sz="1200" spc="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okunur.</a:t>
            </a:r>
            <a:r>
              <a:rPr sz="1200" spc="8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4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65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15)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487169" y="6568440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>
                <a:moveTo>
                  <a:pt x="0" y="0"/>
                </a:moveTo>
                <a:lnTo>
                  <a:pt x="76200" y="0"/>
                </a:lnTo>
              </a:path>
              <a:path w="152400">
                <a:moveTo>
                  <a:pt x="76200" y="0"/>
                </a:moveTo>
                <a:lnTo>
                  <a:pt x="152400" y="0"/>
                </a:lnTo>
              </a:path>
            </a:pathLst>
          </a:custGeom>
          <a:ln w="17779">
            <a:solidFill>
              <a:srgbClr val="FEFEF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16162" y="5843904"/>
            <a:ext cx="4252532" cy="63817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3411728" y="6722112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Örnek.15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86768" y="7377809"/>
            <a:ext cx="5788025" cy="873125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" marR="5080" algn="just">
              <a:lnSpc>
                <a:spcPct val="116100"/>
              </a:lnSpc>
              <a:spcBef>
                <a:spcPts val="85"/>
              </a:spcBef>
            </a:pPr>
            <a:r>
              <a:rPr sz="1200" b="1" dirty="0">
                <a:latin typeface="Verdana"/>
                <a:cs typeface="Verdana"/>
              </a:rPr>
              <a:t>*</a:t>
            </a:r>
            <a:r>
              <a:rPr sz="1200" spc="17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“Puandorg”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“fermata”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adı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verilen</a:t>
            </a:r>
            <a:r>
              <a:rPr sz="1200" spc="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işaret</a:t>
            </a:r>
            <a:r>
              <a:rPr sz="1200" spc="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ise,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notayı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serbest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olarak </a:t>
            </a:r>
            <a:r>
              <a:rPr sz="1200" dirty="0">
                <a:latin typeface="Verdana"/>
                <a:cs typeface="Verdana"/>
              </a:rPr>
              <a:t>uzatır.</a:t>
            </a:r>
            <a:r>
              <a:rPr sz="1200" spc="3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Puandorglu</a:t>
            </a:r>
            <a:r>
              <a:rPr sz="1200" spc="3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3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genellikle</a:t>
            </a:r>
            <a:r>
              <a:rPr sz="1200" spc="3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kendi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değerinin</a:t>
            </a:r>
            <a:r>
              <a:rPr sz="1200" spc="3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3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katı</a:t>
            </a:r>
            <a:r>
              <a:rPr sz="1200" spc="3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kadar</a:t>
            </a:r>
            <a:r>
              <a:rPr sz="1200" spc="35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uzar, </a:t>
            </a:r>
            <a:r>
              <a:rPr sz="1200" dirty="0">
                <a:latin typeface="Verdana"/>
                <a:cs typeface="Verdana"/>
              </a:rPr>
              <a:t>ancak</a:t>
            </a:r>
            <a:r>
              <a:rPr sz="1200" spc="1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yorumcu</a:t>
            </a:r>
            <a:r>
              <a:rPr sz="1200" spc="1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isterse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bunu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daha</a:t>
            </a:r>
            <a:r>
              <a:rPr sz="1200" spc="1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kısa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1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1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uzun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yapabilir.</a:t>
            </a:r>
            <a:r>
              <a:rPr sz="1200" spc="17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140" dirty="0">
                <a:latin typeface="Verdana"/>
                <a:cs typeface="Verdana"/>
              </a:rPr>
              <a:t> </a:t>
            </a:r>
            <a:r>
              <a:rPr sz="1200" b="1" spc="-20" dirty="0">
                <a:latin typeface="Verdana"/>
                <a:cs typeface="Verdana"/>
              </a:rPr>
              <a:t>Örn. </a:t>
            </a:r>
            <a:r>
              <a:rPr sz="1200" b="1" spc="-25" dirty="0">
                <a:latin typeface="Verdana"/>
                <a:cs typeface="Verdana"/>
              </a:rPr>
              <a:t>16)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584575" y="8400438"/>
            <a:ext cx="389889" cy="506071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3411725" y="9051414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Örnek.16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12" name="object 1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50"/>
              </a:lnSpc>
            </a:pPr>
            <a:fld id="{81D60167-4931-47E6-BA6A-407CBD079E47}" type="slidenum">
              <a:rPr spc="-25" dirty="0"/>
              <a:t>8</a:t>
            </a:fld>
            <a:endParaRPr spc="-25" dirty="0"/>
          </a:p>
        </p:txBody>
      </p:sp>
      <p:pic>
        <p:nvPicPr>
          <p:cNvPr id="13" name="Resim 12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6EB532C6-8159-693A-72FB-7EF0FDAC62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6764" y="1566798"/>
            <a:ext cx="5788025" cy="19551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Verdana"/>
                <a:cs typeface="Verdana"/>
              </a:rPr>
              <a:t>Müzikte</a:t>
            </a:r>
            <a:r>
              <a:rPr sz="1200" b="1" spc="-25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“Es”ler</a:t>
            </a:r>
            <a:endParaRPr sz="1200">
              <a:latin typeface="Verdana"/>
              <a:cs typeface="Verdana"/>
            </a:endParaRPr>
          </a:p>
          <a:p>
            <a:pPr marL="12700" marR="6350" algn="just">
              <a:lnSpc>
                <a:spcPct val="116700"/>
              </a:lnSpc>
              <a:spcBef>
                <a:spcPts val="1005"/>
              </a:spcBef>
            </a:pPr>
            <a:r>
              <a:rPr sz="1200" dirty="0">
                <a:latin typeface="Verdana"/>
                <a:cs typeface="Verdana"/>
              </a:rPr>
              <a:t>*Tıpkı</a:t>
            </a:r>
            <a:r>
              <a:rPr sz="1200" spc="16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konuşmalarımızdaki</a:t>
            </a:r>
            <a:r>
              <a:rPr sz="1200" spc="2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duraksamalar,</a:t>
            </a:r>
            <a:r>
              <a:rPr sz="1200" spc="15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yazıdaki</a:t>
            </a:r>
            <a:r>
              <a:rPr sz="1200" spc="1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noktalar</a:t>
            </a:r>
            <a:r>
              <a:rPr sz="1200" spc="1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gibi,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müzikte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çoğu</a:t>
            </a:r>
            <a:r>
              <a:rPr sz="1200" spc="3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zaman</a:t>
            </a:r>
            <a:r>
              <a:rPr sz="1200" spc="3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cümle</a:t>
            </a:r>
            <a:r>
              <a:rPr sz="1200" spc="3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bitişlerinde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“es”</a:t>
            </a:r>
            <a:r>
              <a:rPr sz="1200" spc="3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yani</a:t>
            </a:r>
            <a:r>
              <a:rPr sz="1200" spc="40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susulması</a:t>
            </a:r>
            <a:r>
              <a:rPr sz="1200" spc="3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gereken</a:t>
            </a:r>
            <a:r>
              <a:rPr sz="1200" spc="36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yerler </a:t>
            </a:r>
            <a:r>
              <a:rPr sz="1200" dirty="0">
                <a:latin typeface="Verdana"/>
                <a:cs typeface="Verdana"/>
              </a:rPr>
              <a:t>vardır.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Esi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gördüğümüz</a:t>
            </a:r>
            <a:r>
              <a:rPr sz="1200" spc="-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yerde,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değeri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kadar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susarız.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985"/>
              </a:spcBef>
            </a:pPr>
            <a:r>
              <a:rPr sz="1200" dirty="0">
                <a:latin typeface="Verdana"/>
                <a:cs typeface="Verdana"/>
              </a:rPr>
              <a:t>*En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uzun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es</a:t>
            </a:r>
            <a:r>
              <a:rPr sz="1200" spc="229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2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yine</a:t>
            </a:r>
            <a:r>
              <a:rPr sz="1200" spc="2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4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vuruşluktur.</a:t>
            </a:r>
            <a:r>
              <a:rPr sz="1200" spc="27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</a:t>
            </a:r>
            <a:r>
              <a:rPr sz="1200" b="1" spc="22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21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17)</a:t>
            </a:r>
            <a:r>
              <a:rPr sz="1200" spc="350" dirty="0">
                <a:latin typeface="Times New Roman"/>
                <a:cs typeface="Times New Roman"/>
              </a:rPr>
              <a:t>  </a:t>
            </a:r>
            <a:r>
              <a:rPr sz="1200" dirty="0">
                <a:latin typeface="Verdana"/>
                <a:cs typeface="Verdana"/>
              </a:rPr>
              <a:t>Ancak</a:t>
            </a:r>
            <a:r>
              <a:rPr sz="1200" spc="3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34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Verdana"/>
                <a:cs typeface="Verdana"/>
              </a:rPr>
              <a:t>eserde,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Verdana"/>
                <a:cs typeface="Verdana"/>
              </a:rPr>
              <a:t>daha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fazla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susulması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isteniyorsa,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o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ölçüye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4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vuruşluk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es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konur</a:t>
            </a:r>
            <a:r>
              <a:rPr sz="1200" spc="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yanına </a:t>
            </a:r>
            <a:r>
              <a:rPr sz="1200" dirty="0">
                <a:latin typeface="Verdana"/>
                <a:cs typeface="Verdana"/>
              </a:rPr>
              <a:t>ya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üzerine</a:t>
            </a:r>
            <a:r>
              <a:rPr sz="1200" spc="2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kaç</a:t>
            </a:r>
            <a:r>
              <a:rPr sz="1200" spc="2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ölçü</a:t>
            </a:r>
            <a:r>
              <a:rPr sz="1200" spc="2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boyunca</a:t>
            </a:r>
            <a:r>
              <a:rPr sz="1200" spc="2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susulması</a:t>
            </a:r>
            <a:r>
              <a:rPr sz="1200" spc="2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gerektiği</a:t>
            </a:r>
            <a:r>
              <a:rPr sz="1200" spc="2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yazılır.</a:t>
            </a:r>
            <a:r>
              <a:rPr sz="1200" spc="28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225" dirty="0">
                <a:latin typeface="Verdana"/>
                <a:cs typeface="Verdana"/>
              </a:rPr>
              <a:t> </a:t>
            </a:r>
            <a:r>
              <a:rPr sz="1200" b="1" spc="-20" dirty="0">
                <a:latin typeface="Verdana"/>
                <a:cs typeface="Verdana"/>
              </a:rPr>
              <a:t>Örn. </a:t>
            </a:r>
            <a:r>
              <a:rPr sz="1200" b="1" spc="-25" dirty="0">
                <a:latin typeface="Verdana"/>
                <a:cs typeface="Verdana"/>
              </a:rPr>
              <a:t>18)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91840" y="3660774"/>
            <a:ext cx="975360" cy="71945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411728" y="4527038"/>
            <a:ext cx="7378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Örnek.17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315970" y="4876799"/>
            <a:ext cx="923925" cy="65214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886766" y="5673341"/>
            <a:ext cx="5784850" cy="763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905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Örnek.18</a:t>
            </a:r>
            <a:endParaRPr sz="1200">
              <a:latin typeface="Verdana"/>
              <a:cs typeface="Verdana"/>
            </a:endParaRPr>
          </a:p>
          <a:p>
            <a:pPr marL="12700" marR="5080">
              <a:lnSpc>
                <a:spcPct val="116700"/>
              </a:lnSpc>
              <a:spcBef>
                <a:spcPts val="1010"/>
              </a:spcBef>
            </a:pPr>
            <a:r>
              <a:rPr sz="1200" dirty="0">
                <a:latin typeface="Verdana"/>
                <a:cs typeface="Verdana"/>
              </a:rPr>
              <a:t>*Sırasıyla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dört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vuruşluk,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vuruşluk,</a:t>
            </a:r>
            <a:r>
              <a:rPr sz="1200" spc="11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1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vuruşluk,</a:t>
            </a:r>
            <a:r>
              <a:rPr sz="1200" spc="114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yarım,</a:t>
            </a:r>
            <a:r>
              <a:rPr sz="1200" spc="1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çeyrek</a:t>
            </a:r>
            <a:r>
              <a:rPr sz="1200" spc="13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ve</a:t>
            </a:r>
            <a:r>
              <a:rPr sz="1200" spc="145" dirty="0">
                <a:latin typeface="Verdana"/>
                <a:cs typeface="Verdana"/>
              </a:rPr>
              <a:t> </a:t>
            </a:r>
            <a:r>
              <a:rPr sz="1200" spc="-25" dirty="0">
                <a:latin typeface="Verdana"/>
                <a:cs typeface="Verdana"/>
              </a:rPr>
              <a:t>1/8 </a:t>
            </a:r>
            <a:r>
              <a:rPr sz="1200" dirty="0">
                <a:latin typeface="Verdana"/>
                <a:cs typeface="Verdana"/>
              </a:rPr>
              <a:t>vuruşluk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eslerin</a:t>
            </a:r>
            <a:r>
              <a:rPr sz="1200" spc="-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yazılışı</a:t>
            </a:r>
            <a:r>
              <a:rPr sz="1200" spc="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da</a:t>
            </a:r>
            <a:r>
              <a:rPr sz="1200" spc="-5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şöyledir:</a:t>
            </a:r>
            <a:r>
              <a:rPr sz="1200" spc="90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-3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-30" dirty="0">
                <a:latin typeface="Verdana"/>
                <a:cs typeface="Verdana"/>
              </a:rPr>
              <a:t> </a:t>
            </a:r>
            <a:r>
              <a:rPr sz="1200" b="1" spc="-25" dirty="0">
                <a:latin typeface="Verdana"/>
                <a:cs typeface="Verdana"/>
              </a:rPr>
              <a:t>19)</a:t>
            </a:r>
            <a:endParaRPr sz="1200">
              <a:latin typeface="Verdana"/>
              <a:cs typeface="Verdana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377439" y="7016016"/>
            <a:ext cx="2804160" cy="416773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86768" y="7691756"/>
            <a:ext cx="5789930" cy="152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latin typeface="Verdana"/>
                <a:cs typeface="Verdana"/>
              </a:rPr>
              <a:t>Örnek.19</a:t>
            </a:r>
            <a:endParaRPr sz="12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1245"/>
              </a:spcBef>
            </a:pPr>
            <a:r>
              <a:rPr sz="1200" b="1" dirty="0">
                <a:latin typeface="Verdana"/>
                <a:cs typeface="Verdana"/>
              </a:rPr>
              <a:t>Ölçü</a:t>
            </a:r>
            <a:r>
              <a:rPr sz="1200" b="1" spc="-2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Kavramı</a:t>
            </a:r>
            <a:r>
              <a:rPr sz="1200" b="1" spc="-2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ve</a:t>
            </a:r>
            <a:r>
              <a:rPr sz="1200" b="1" spc="-2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Ölçü</a:t>
            </a:r>
            <a:r>
              <a:rPr sz="1200" b="1" spc="-15" dirty="0">
                <a:latin typeface="Verdana"/>
                <a:cs typeface="Verdana"/>
              </a:rPr>
              <a:t> </a:t>
            </a:r>
            <a:r>
              <a:rPr sz="1200" b="1" spc="-10" dirty="0">
                <a:latin typeface="Verdana"/>
                <a:cs typeface="Verdana"/>
              </a:rPr>
              <a:t>Çizgileri</a:t>
            </a:r>
            <a:endParaRPr sz="1200">
              <a:latin typeface="Verdana"/>
              <a:cs typeface="Verdana"/>
            </a:endParaRPr>
          </a:p>
          <a:p>
            <a:pPr marL="12700" marR="5080" algn="just">
              <a:lnSpc>
                <a:spcPct val="116700"/>
              </a:lnSpc>
              <a:spcBef>
                <a:spcPts val="985"/>
              </a:spcBef>
            </a:pPr>
            <a:r>
              <a:rPr sz="1200" dirty="0">
                <a:latin typeface="Verdana"/>
                <a:cs typeface="Verdana"/>
              </a:rPr>
              <a:t>*Herhangi</a:t>
            </a:r>
            <a:r>
              <a:rPr sz="1200" spc="34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bir</a:t>
            </a:r>
            <a:r>
              <a:rPr sz="1200" spc="3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nota</a:t>
            </a:r>
            <a:r>
              <a:rPr sz="1200" spc="3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yazısına</a:t>
            </a:r>
            <a:r>
              <a:rPr sz="1200" spc="3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baktığımız</a:t>
            </a:r>
            <a:r>
              <a:rPr sz="1200" spc="3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zaman,</a:t>
            </a:r>
            <a:r>
              <a:rPr sz="1200" spc="30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müziğin</a:t>
            </a:r>
            <a:r>
              <a:rPr sz="1200" spc="3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çizgilerle</a:t>
            </a:r>
            <a:r>
              <a:rPr sz="1200" spc="31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kendi </a:t>
            </a:r>
            <a:r>
              <a:rPr sz="1200" dirty="0">
                <a:latin typeface="Verdana"/>
                <a:cs typeface="Verdana"/>
              </a:rPr>
              <a:t>içinde</a:t>
            </a:r>
            <a:r>
              <a:rPr sz="1200" spc="9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bölümlere</a:t>
            </a:r>
            <a:r>
              <a:rPr sz="1200" spc="8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ayrıldığını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görürüz.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İşte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bu</a:t>
            </a:r>
            <a:r>
              <a:rPr sz="1200" spc="10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çizgilere,</a:t>
            </a:r>
            <a:r>
              <a:rPr sz="1200" spc="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ölçü</a:t>
            </a:r>
            <a:r>
              <a:rPr sz="1200" spc="7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çizgisi,</a:t>
            </a:r>
            <a:r>
              <a:rPr sz="1200" spc="6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iki</a:t>
            </a:r>
            <a:r>
              <a:rPr sz="1200" spc="95" dirty="0">
                <a:latin typeface="Verdana"/>
                <a:cs typeface="Verdana"/>
              </a:rPr>
              <a:t> </a:t>
            </a:r>
            <a:r>
              <a:rPr sz="1200" spc="-20" dirty="0">
                <a:latin typeface="Verdana"/>
                <a:cs typeface="Verdana"/>
              </a:rPr>
              <a:t>ölçü </a:t>
            </a:r>
            <a:r>
              <a:rPr sz="1200" dirty="0">
                <a:latin typeface="Verdana"/>
                <a:cs typeface="Verdana"/>
              </a:rPr>
              <a:t>çizgisi</a:t>
            </a:r>
            <a:r>
              <a:rPr sz="1200" spc="21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içinde</a:t>
            </a:r>
            <a:r>
              <a:rPr sz="1200" spc="18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kalan</a:t>
            </a:r>
            <a:r>
              <a:rPr sz="1200" spc="2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bölmeye</a:t>
            </a:r>
            <a:r>
              <a:rPr sz="1200" spc="2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</a:t>
            </a:r>
            <a:r>
              <a:rPr sz="1200" spc="21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“ölçü”</a:t>
            </a:r>
            <a:r>
              <a:rPr sz="1200" spc="2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denir.</a:t>
            </a:r>
            <a:r>
              <a:rPr sz="1200" spc="325" dirty="0">
                <a:latin typeface="Times New Roman"/>
                <a:cs typeface="Times New Roman"/>
              </a:rPr>
              <a:t> </a:t>
            </a:r>
            <a:r>
              <a:rPr sz="1200" b="1" dirty="0">
                <a:latin typeface="Verdana"/>
                <a:cs typeface="Verdana"/>
              </a:rPr>
              <a:t>(Bkz.</a:t>
            </a:r>
            <a:r>
              <a:rPr sz="1200" b="1" spc="220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Örn.</a:t>
            </a:r>
            <a:r>
              <a:rPr sz="1200" b="1" spc="195" dirty="0">
                <a:latin typeface="Verdana"/>
                <a:cs typeface="Verdana"/>
              </a:rPr>
              <a:t> </a:t>
            </a:r>
            <a:r>
              <a:rPr sz="1200" b="1" dirty="0">
                <a:latin typeface="Verdana"/>
                <a:cs typeface="Verdana"/>
              </a:rPr>
              <a:t>20)</a:t>
            </a:r>
            <a:r>
              <a:rPr sz="1200" spc="330" dirty="0">
                <a:latin typeface="Times New Roman"/>
                <a:cs typeface="Times New Roman"/>
              </a:rPr>
              <a:t>  </a:t>
            </a:r>
            <a:r>
              <a:rPr sz="1200" spc="-10" dirty="0">
                <a:latin typeface="Verdana"/>
                <a:cs typeface="Verdana"/>
              </a:rPr>
              <a:t>Notaların </a:t>
            </a:r>
            <a:r>
              <a:rPr sz="1200" dirty="0">
                <a:latin typeface="Verdana"/>
                <a:cs typeface="Verdana"/>
              </a:rPr>
              <a:t>zamana</a:t>
            </a:r>
            <a:r>
              <a:rPr sz="1200" spc="-3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göre</a:t>
            </a:r>
            <a:r>
              <a:rPr sz="1200" spc="-2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düzenlenmesi</a:t>
            </a:r>
            <a:r>
              <a:rPr sz="1200" spc="-2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için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ölçülere</a:t>
            </a:r>
            <a:r>
              <a:rPr sz="1200" spc="-70" dirty="0">
                <a:latin typeface="Verdana"/>
                <a:cs typeface="Verdana"/>
              </a:rPr>
              <a:t> </a:t>
            </a:r>
            <a:r>
              <a:rPr sz="1200" dirty="0">
                <a:latin typeface="Verdana"/>
                <a:cs typeface="Verdana"/>
              </a:rPr>
              <a:t>ayırmak</a:t>
            </a:r>
            <a:r>
              <a:rPr sz="1200" spc="-45" dirty="0">
                <a:latin typeface="Verdana"/>
                <a:cs typeface="Verdana"/>
              </a:rPr>
              <a:t> </a:t>
            </a:r>
            <a:r>
              <a:rPr sz="1200" spc="-10" dirty="0">
                <a:latin typeface="Verdana"/>
                <a:cs typeface="Verdana"/>
              </a:rPr>
              <a:t>gereklidir.</a:t>
            </a:r>
            <a:endParaRPr sz="1200">
              <a:latin typeface="Verdana"/>
              <a:cs typeface="Verdana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50"/>
              </a:lnSpc>
            </a:pPr>
            <a:fld id="{81D60167-4931-47E6-BA6A-407CBD079E47}" type="slidenum">
              <a:rPr spc="-25" dirty="0"/>
              <a:t>9</a:t>
            </a:fld>
            <a:endParaRPr spc="-25" dirty="0"/>
          </a:p>
        </p:txBody>
      </p:sp>
      <p:pic>
        <p:nvPicPr>
          <p:cNvPr id="10" name="Resim 9" descr="yazı tipi, metin, grafik, ekran görüntüsü içeren bir resim&#10;&#10;Yapay zeka tarafından oluşturulan içerik yanlış olabilir.">
            <a:extLst>
              <a:ext uri="{FF2B5EF4-FFF2-40B4-BE49-F238E27FC236}">
                <a16:creationId xmlns:a16="http://schemas.microsoft.com/office/drawing/2014/main" id="{6443589E-D036-1E89-2654-D48D4407BA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4650" y="75864"/>
            <a:ext cx="1905000" cy="9525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4192</Words>
  <Application>Microsoft Office PowerPoint</Application>
  <PresentationFormat>Özel</PresentationFormat>
  <Paragraphs>269</Paragraphs>
  <Slides>23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7" baseType="lpstr">
      <vt:lpstr>Calibri</vt:lpstr>
      <vt:lpstr>Times New Roman</vt:lpstr>
      <vt:lpstr>Verdana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774jet</cp:lastModifiedBy>
  <cp:revision>1</cp:revision>
  <dcterms:created xsi:type="dcterms:W3CDTF">2025-03-21T21:34:27Z</dcterms:created>
  <dcterms:modified xsi:type="dcterms:W3CDTF">2025-03-21T21:40:10Z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2018-02-24T00:00:00Z</vt:filetime>
  </property>
  <property fmtid="{D5CDD505-2E9C-101B-9397-08002B2CF9AE}" pid="3" name="LastSaved">
    <vt:filetime>2025-03-21T00:00:00Z</vt:filetime>
  </property>
  <property fmtid="{D5CDD505-2E9C-101B-9397-08002B2CF9AE}" pid="4" name="Producer">
    <vt:lpwstr>GPL Ghostscript 9.10</vt:lpwstr>
  </property>
</Properties>
</file>